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73"/>
  </p:notesMasterIdLst>
  <p:sldIdLst>
    <p:sldId id="424" r:id="rId2"/>
    <p:sldId id="423" r:id="rId3"/>
    <p:sldId id="287" r:id="rId4"/>
    <p:sldId id="417" r:id="rId5"/>
    <p:sldId id="355" r:id="rId6"/>
    <p:sldId id="359" r:id="rId7"/>
    <p:sldId id="330" r:id="rId8"/>
    <p:sldId id="360" r:id="rId9"/>
    <p:sldId id="361" r:id="rId10"/>
    <p:sldId id="362" r:id="rId11"/>
    <p:sldId id="363" r:id="rId12"/>
    <p:sldId id="364" r:id="rId13"/>
    <p:sldId id="365" r:id="rId14"/>
    <p:sldId id="366" r:id="rId15"/>
    <p:sldId id="367" r:id="rId16"/>
    <p:sldId id="368" r:id="rId17"/>
    <p:sldId id="369" r:id="rId18"/>
    <p:sldId id="370" r:id="rId19"/>
    <p:sldId id="371" r:id="rId20"/>
    <p:sldId id="372" r:id="rId21"/>
    <p:sldId id="373" r:id="rId22"/>
    <p:sldId id="374" r:id="rId23"/>
    <p:sldId id="375" r:id="rId24"/>
    <p:sldId id="376" r:id="rId25"/>
    <p:sldId id="377" r:id="rId26"/>
    <p:sldId id="378" r:id="rId27"/>
    <p:sldId id="379" r:id="rId28"/>
    <p:sldId id="380" r:id="rId29"/>
    <p:sldId id="382" r:id="rId30"/>
    <p:sldId id="383" r:id="rId31"/>
    <p:sldId id="384" r:id="rId32"/>
    <p:sldId id="385" r:id="rId33"/>
    <p:sldId id="386" r:id="rId34"/>
    <p:sldId id="387" r:id="rId35"/>
    <p:sldId id="418" r:id="rId36"/>
    <p:sldId id="356" r:id="rId37"/>
    <p:sldId id="388" r:id="rId38"/>
    <p:sldId id="389" r:id="rId39"/>
    <p:sldId id="392" r:id="rId40"/>
    <p:sldId id="393" r:id="rId41"/>
    <p:sldId id="394" r:id="rId42"/>
    <p:sldId id="395" r:id="rId43"/>
    <p:sldId id="396" r:id="rId44"/>
    <p:sldId id="422" r:id="rId45"/>
    <p:sldId id="390" r:id="rId46"/>
    <p:sldId id="397" r:id="rId47"/>
    <p:sldId id="391" r:id="rId48"/>
    <p:sldId id="398" r:id="rId49"/>
    <p:sldId id="400" r:id="rId50"/>
    <p:sldId id="399" r:id="rId51"/>
    <p:sldId id="419" r:id="rId52"/>
    <p:sldId id="357" r:id="rId53"/>
    <p:sldId id="401" r:id="rId54"/>
    <p:sldId id="402" r:id="rId55"/>
    <p:sldId id="403" r:id="rId56"/>
    <p:sldId id="404" r:id="rId57"/>
    <p:sldId id="405" r:id="rId58"/>
    <p:sldId id="406" r:id="rId59"/>
    <p:sldId id="407" r:id="rId60"/>
    <p:sldId id="408" r:id="rId61"/>
    <p:sldId id="409" r:id="rId62"/>
    <p:sldId id="410" r:id="rId63"/>
    <p:sldId id="411" r:id="rId64"/>
    <p:sldId id="412" r:id="rId65"/>
    <p:sldId id="413" r:id="rId66"/>
    <p:sldId id="420" r:id="rId67"/>
    <p:sldId id="358" r:id="rId68"/>
    <p:sldId id="416" r:id="rId69"/>
    <p:sldId id="415" r:id="rId70"/>
    <p:sldId id="414" r:id="rId71"/>
    <p:sldId id="421" r:id="rId7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1" autoAdjust="0"/>
    <p:restoredTop sz="94737" autoAdjust="0"/>
  </p:normalViewPr>
  <p:slideViewPr>
    <p:cSldViewPr>
      <p:cViewPr varScale="1">
        <p:scale>
          <a:sx n="109" d="100"/>
          <a:sy n="109" d="100"/>
        </p:scale>
        <p:origin x="161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9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6" Type="http://schemas.openxmlformats.org/officeDocument/2006/relationships/image" Target="../media/image48.wmf"/><Relationship Id="rId5" Type="http://schemas.openxmlformats.org/officeDocument/2006/relationships/image" Target="../media/image47.wmf"/><Relationship Id="rId4" Type="http://schemas.openxmlformats.org/officeDocument/2006/relationships/image" Target="../media/image4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6D20F255-5F3E-401F-A2DE-940C55FCD074}" type="datetimeFigureOut">
              <a:rPr lang="en-US"/>
              <a:pPr>
                <a:defRPr/>
              </a:pPr>
              <a:t>1/18/23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A7469316-77B2-47CF-AFDA-5A7636A189E6}" type="slidenum">
              <a:rPr lang="en-US"/>
              <a:pPr>
                <a:defRPr/>
              </a:pPr>
              <a:t>‹#›</a:t>
            </a:fld>
            <a:endParaRPr lang="en-US"/>
          </a:p>
        </p:txBody>
      </p:sp>
    </p:spTree>
    <p:extLst>
      <p:ext uri="{BB962C8B-B14F-4D97-AF65-F5344CB8AC3E}">
        <p14:creationId xmlns:p14="http://schemas.microsoft.com/office/powerpoint/2010/main" val="27670617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Rectangle 2"/>
          <p:cNvSpPr>
            <a:spLocks noGrp="1" noRot="1" noChangeAspect="1" noChangeArrowheads="1" noTextEdit="1"/>
          </p:cNvSpPr>
          <p:nvPr>
            <p:ph type="sldImg"/>
          </p:nvPr>
        </p:nvSpPr>
        <p:spPr>
          <a:ln/>
        </p:spPr>
      </p:sp>
      <p:sp>
        <p:nvSpPr>
          <p:cNvPr id="852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Rectangle 2"/>
          <p:cNvSpPr>
            <a:spLocks noGrp="1" noRot="1" noChangeAspect="1" noChangeArrowheads="1" noTextEdit="1"/>
          </p:cNvSpPr>
          <p:nvPr>
            <p:ph type="sldImg"/>
          </p:nvPr>
        </p:nvSpPr>
        <p:spPr>
          <a:ln/>
        </p:spPr>
      </p:sp>
      <p:sp>
        <p:nvSpPr>
          <p:cNvPr id="855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2"/>
          <p:cNvSpPr>
            <a:spLocks noGrp="1" noRot="1" noChangeAspect="1" noChangeArrowheads="1" noTextEdit="1"/>
          </p:cNvSpPr>
          <p:nvPr>
            <p:ph type="sldImg"/>
          </p:nvPr>
        </p:nvSpPr>
        <p:spPr>
          <a:ln/>
        </p:spPr>
      </p:sp>
      <p:sp>
        <p:nvSpPr>
          <p:cNvPr id="858115" name="Rectangle 3"/>
          <p:cNvSpPr>
            <a:spLocks noGrp="1" noChangeArrowheads="1"/>
          </p:cNvSpPr>
          <p:nvPr>
            <p:ph type="body" idx="1"/>
          </p:nvPr>
        </p:nvSpPr>
        <p:spPr/>
        <p:txBody>
          <a:bodyPr/>
          <a:lstStyle/>
          <a:p>
            <a:r>
              <a:rPr lang="en-US"/>
              <a:t>linear perspective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Rot="1" noChangeAspect="1" noChangeArrowheads="1" noTextEdit="1"/>
          </p:cNvSpPr>
          <p:nvPr>
            <p:ph type="sldImg"/>
          </p:nvPr>
        </p:nvSpPr>
        <p:spPr>
          <a:ln/>
        </p:spPr>
      </p:sp>
      <p:sp>
        <p:nvSpPr>
          <p:cNvPr id="882691" name="Rectangle 3"/>
          <p:cNvSpPr>
            <a:spLocks noGrp="1" noChangeArrowheads="1"/>
          </p:cNvSpPr>
          <p:nvPr>
            <p:ph type="body" idx="1"/>
          </p:nvPr>
        </p:nvSpPr>
        <p:spPr/>
        <p:txBody>
          <a:bodyPr/>
          <a:lstStyle/>
          <a:p>
            <a:r>
              <a:rPr lang="en-US" sz="1000">
                <a:solidFill>
                  <a:schemeClr val="accent1"/>
                </a:solidFill>
              </a:rPr>
              <a:t>Aerial Perspective:</a:t>
            </a:r>
            <a:r>
              <a:rPr lang="en-US" sz="1000"/>
              <a:t> change in color/shade  and sharpness as object recede (diminish) into the distance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Rectangle 2"/>
          <p:cNvSpPr>
            <a:spLocks noGrp="1" noRot="1" noChangeAspect="1" noChangeArrowheads="1" noTextEdit="1"/>
          </p:cNvSpPr>
          <p:nvPr>
            <p:ph type="sldImg"/>
          </p:nvPr>
        </p:nvSpPr>
        <p:spPr>
          <a:ln/>
        </p:spPr>
      </p:sp>
      <p:sp>
        <p:nvSpPr>
          <p:cNvPr id="902147" name="Rectangle 3"/>
          <p:cNvSpPr>
            <a:spLocks noGrp="1" noChangeArrowheads="1"/>
          </p:cNvSpPr>
          <p:nvPr>
            <p:ph type="body" idx="1"/>
          </p:nvPr>
        </p:nvSpPr>
        <p:spPr/>
        <p:txBody>
          <a:bodyPr/>
          <a:lstStyle/>
          <a:p>
            <a:r>
              <a:rPr lang="en-US"/>
              <a:t>Rotate the projector to see the changes of the dots from bumps to ditches (convex to concave)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7469316-77B2-47CF-AFDA-5A7636A189E6}" type="slidenum">
              <a:rPr lang="en-US" smtClean="0"/>
              <a:pPr>
                <a:defRPr/>
              </a:pPr>
              <a:t>41</a:t>
            </a:fld>
            <a:endParaRPr lang="en-US"/>
          </a:p>
        </p:txBody>
      </p:sp>
    </p:spTree>
    <p:extLst>
      <p:ext uri="{BB962C8B-B14F-4D97-AF65-F5344CB8AC3E}">
        <p14:creationId xmlns:p14="http://schemas.microsoft.com/office/powerpoint/2010/main" val="168169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0" name="Rectangle 2"/>
          <p:cNvSpPr>
            <a:spLocks noGrp="1" noRot="1" noChangeAspect="1" noChangeArrowheads="1"/>
          </p:cNvSpPr>
          <p:nvPr>
            <p:ph type="sldImg"/>
          </p:nvPr>
        </p:nvSpPr>
        <p:spPr bwMode="auto">
          <a:xfrm>
            <a:off x="1500188" y="533400"/>
            <a:ext cx="3544887" cy="2660650"/>
          </a:xfrm>
          <a:prstGeom prst="rect">
            <a:avLst/>
          </a:prstGeom>
          <a:solidFill>
            <a:srgbClr val="FFFFFF"/>
          </a:solidFill>
          <a:ln>
            <a:solidFill>
              <a:srgbClr val="000000"/>
            </a:solidFill>
            <a:miter lim="800000"/>
            <a:headEnd/>
            <a:tailEnd/>
          </a:ln>
        </p:spPr>
      </p:sp>
      <p:sp>
        <p:nvSpPr>
          <p:cNvPr id="1041411" name="Rectangle 3"/>
          <p:cNvSpPr>
            <a:spLocks noGrp="1" noChangeArrowheads="1"/>
          </p:cNvSpPr>
          <p:nvPr>
            <p:ph type="body" idx="1"/>
          </p:nvPr>
        </p:nvSpPr>
        <p:spPr bwMode="auto">
          <a:xfrm>
            <a:off x="762000" y="3352800"/>
            <a:ext cx="5486400" cy="5334000"/>
          </a:xfrm>
          <a:prstGeom prst="rect">
            <a:avLst/>
          </a:prstGeom>
          <a:solidFill>
            <a:srgbClr val="FFFFFF"/>
          </a:solidFill>
          <a:ln>
            <a:solidFill>
              <a:srgbClr val="000000"/>
            </a:solidFill>
            <a:miter lim="800000"/>
            <a:headEnd/>
            <a:tailEnd/>
          </a:ln>
        </p:spPr>
        <p:txBody>
          <a:bodyPr lIns="91432" tIns="45716" rIns="91432" bIns="45716"/>
          <a:lstStyle/>
          <a:p>
            <a:r>
              <a:rPr lang="en-US" dirty="0"/>
              <a:t>Draw FOE on blackboard</a:t>
            </a:r>
          </a:p>
          <a:p>
            <a:endParaRPr lang="en-US" dirty="0"/>
          </a:p>
          <a:p>
            <a:r>
              <a:rPr lang="en-US" dirty="0"/>
              <a:t>Derive the relation when </a:t>
            </a:r>
            <a:r>
              <a:rPr lang="en-US" dirty="0" err="1"/>
              <a:t>Tz</a:t>
            </a:r>
            <a:r>
              <a:rPr lang="en-US" dirty="0"/>
              <a:t> = 0 and </a:t>
            </a:r>
            <a:r>
              <a:rPr lang="en-US" dirty="0" err="1"/>
              <a:t>Tz</a:t>
            </a:r>
            <a:r>
              <a:rPr lang="en-US" dirty="0"/>
              <a:t> &lt;&gt;0</a:t>
            </a:r>
          </a:p>
          <a:p>
            <a:endParaRPr lang="en-US" dirty="0"/>
          </a:p>
          <a:p>
            <a:r>
              <a:rPr lang="en-US" dirty="0"/>
              <a:t>(1) </a:t>
            </a:r>
            <a:r>
              <a:rPr lang="en-US" dirty="0" err="1"/>
              <a:t>Tz</a:t>
            </a:r>
            <a:r>
              <a:rPr lang="en-US" dirty="0"/>
              <a:t> = 0</a:t>
            </a:r>
          </a:p>
          <a:p>
            <a:r>
              <a:rPr lang="en-US" dirty="0"/>
              <a:t>(</a:t>
            </a:r>
            <a:r>
              <a:rPr lang="en-US" dirty="0" err="1"/>
              <a:t>v</a:t>
            </a:r>
            <a:r>
              <a:rPr lang="en-US" baseline="-25000" dirty="0" err="1"/>
              <a:t>x</a:t>
            </a:r>
            <a:r>
              <a:rPr lang="en-US" dirty="0"/>
              <a:t>, </a:t>
            </a:r>
            <a:r>
              <a:rPr lang="en-US" dirty="0" err="1"/>
              <a:t>v</a:t>
            </a:r>
            <a:r>
              <a:rPr lang="en-US" baseline="-25000" dirty="0" err="1"/>
              <a:t>y</a:t>
            </a:r>
            <a:r>
              <a:rPr lang="en-US" dirty="0"/>
              <a:t>) =(-f </a:t>
            </a:r>
            <a:r>
              <a:rPr lang="en-US" dirty="0" err="1"/>
              <a:t>Tx</a:t>
            </a:r>
            <a:r>
              <a:rPr lang="en-US" dirty="0"/>
              <a:t> ,  -f Ty) /Z = -f/Z  (</a:t>
            </a:r>
            <a:r>
              <a:rPr lang="en-US" dirty="0" err="1"/>
              <a:t>Tx</a:t>
            </a:r>
            <a:r>
              <a:rPr lang="en-US" dirty="0"/>
              <a:t>,  Ty)</a:t>
            </a:r>
          </a:p>
          <a:p>
            <a:endParaRPr lang="en-US" dirty="0"/>
          </a:p>
          <a:p>
            <a:r>
              <a:rPr lang="en-US" dirty="0"/>
              <a:t>Note: parallel velocity field</a:t>
            </a:r>
          </a:p>
          <a:p>
            <a:endParaRPr lang="en-US" dirty="0"/>
          </a:p>
          <a:p>
            <a:r>
              <a:rPr lang="en-US" dirty="0"/>
              <a:t>(2) </a:t>
            </a:r>
            <a:r>
              <a:rPr lang="en-US" dirty="0" err="1"/>
              <a:t>Tz</a:t>
            </a:r>
            <a:r>
              <a:rPr lang="en-US" dirty="0"/>
              <a:t> &lt;&gt;0</a:t>
            </a:r>
          </a:p>
          <a:p>
            <a:endParaRPr lang="en-US" dirty="0"/>
          </a:p>
          <a:p>
            <a:r>
              <a:rPr lang="en-US" dirty="0"/>
              <a:t> (</a:t>
            </a:r>
            <a:r>
              <a:rPr lang="en-US" dirty="0" err="1"/>
              <a:t>v</a:t>
            </a:r>
            <a:r>
              <a:rPr lang="en-US" baseline="-25000" dirty="0" err="1"/>
              <a:t>x</a:t>
            </a:r>
            <a:r>
              <a:rPr lang="en-US" dirty="0"/>
              <a:t>, </a:t>
            </a:r>
            <a:r>
              <a:rPr lang="en-US" dirty="0" err="1"/>
              <a:t>v</a:t>
            </a:r>
            <a:r>
              <a:rPr lang="en-US" baseline="-25000" dirty="0" err="1"/>
              <a:t>y</a:t>
            </a:r>
            <a:r>
              <a:rPr lang="en-US" dirty="0"/>
              <a:t>) =(</a:t>
            </a:r>
            <a:r>
              <a:rPr lang="en-US" dirty="0" err="1"/>
              <a:t>xTz</a:t>
            </a:r>
            <a:r>
              <a:rPr lang="en-US" dirty="0"/>
              <a:t> - f </a:t>
            </a:r>
            <a:r>
              <a:rPr lang="en-US" dirty="0" err="1"/>
              <a:t>Tx</a:t>
            </a:r>
            <a:r>
              <a:rPr lang="en-US" dirty="0"/>
              <a:t> , </a:t>
            </a:r>
            <a:r>
              <a:rPr lang="en-US" dirty="0" err="1"/>
              <a:t>yTz</a:t>
            </a:r>
            <a:r>
              <a:rPr lang="en-US" dirty="0"/>
              <a:t> - f Ty) /Z = </a:t>
            </a:r>
            <a:r>
              <a:rPr lang="en-US" dirty="0" err="1"/>
              <a:t>Tz</a:t>
            </a:r>
            <a:r>
              <a:rPr lang="en-US" dirty="0"/>
              <a:t> / Z ( x – f </a:t>
            </a:r>
            <a:r>
              <a:rPr lang="en-US" dirty="0" err="1"/>
              <a:t>Tx</a:t>
            </a:r>
            <a:r>
              <a:rPr lang="en-US" dirty="0"/>
              <a:t>/</a:t>
            </a:r>
            <a:r>
              <a:rPr lang="en-US" dirty="0" err="1"/>
              <a:t>Tz</a:t>
            </a:r>
            <a:r>
              <a:rPr lang="en-US" dirty="0"/>
              <a:t>, y – f Ty/</a:t>
            </a:r>
            <a:r>
              <a:rPr lang="en-US" dirty="0" err="1"/>
              <a:t>Tz</a:t>
            </a:r>
            <a:r>
              <a:rPr lang="en-US" dirty="0"/>
              <a:t>)= </a:t>
            </a:r>
            <a:r>
              <a:rPr lang="en-US" dirty="0" err="1"/>
              <a:t>Tz</a:t>
            </a:r>
            <a:r>
              <a:rPr lang="en-US" dirty="0"/>
              <a:t> (x-x0, y-y0) /Z</a:t>
            </a:r>
          </a:p>
          <a:p>
            <a:endParaRPr lang="en-US" dirty="0"/>
          </a:p>
          <a:p>
            <a:r>
              <a:rPr lang="en-US" dirty="0"/>
              <a:t>Note: </a:t>
            </a:r>
            <a:r>
              <a:rPr lang="en-US" dirty="0" err="1"/>
              <a:t>vx</a:t>
            </a:r>
            <a:r>
              <a:rPr lang="en-US" dirty="0"/>
              <a:t>/ </a:t>
            </a:r>
            <a:r>
              <a:rPr lang="en-US" dirty="0" err="1"/>
              <a:t>vy</a:t>
            </a:r>
            <a:r>
              <a:rPr lang="en-US" dirty="0"/>
              <a:t> = (x-x0) / (y-y0)</a:t>
            </a:r>
          </a:p>
          <a:p>
            <a:r>
              <a:rPr lang="en-US" dirty="0"/>
              <a:t>Where FOE (x0, y0) = f/</a:t>
            </a:r>
            <a:r>
              <a:rPr lang="en-US" dirty="0" err="1"/>
              <a:t>Tz</a:t>
            </a:r>
            <a:r>
              <a:rPr lang="en-US" dirty="0"/>
              <a:t> (</a:t>
            </a:r>
            <a:r>
              <a:rPr lang="en-US" dirty="0" err="1"/>
              <a:t>Tx</a:t>
            </a:r>
            <a:r>
              <a:rPr lang="en-US" dirty="0"/>
              <a:t>, Ty)</a:t>
            </a:r>
          </a:p>
          <a:p>
            <a:endParaRPr lang="en-US" dirty="0"/>
          </a:p>
          <a:p>
            <a:r>
              <a:rPr lang="en-US" dirty="0"/>
              <a:t>v = |(</a:t>
            </a:r>
            <a:r>
              <a:rPr lang="en-US" dirty="0" err="1"/>
              <a:t>vx,vy</a:t>
            </a:r>
            <a:r>
              <a:rPr lang="en-US" dirty="0"/>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Rectangle 2"/>
          <p:cNvSpPr>
            <a:spLocks noGrp="1" noRot="1" noChangeAspect="1" noChangeArrowheads="1"/>
          </p:cNvSpPr>
          <p:nvPr>
            <p:ph type="sldImg"/>
          </p:nvPr>
        </p:nvSpPr>
        <p:spPr bwMode="auto">
          <a:xfrm>
            <a:off x="1500188" y="533400"/>
            <a:ext cx="3544887" cy="2660650"/>
          </a:xfrm>
          <a:prstGeom prst="rect">
            <a:avLst/>
          </a:prstGeom>
          <a:solidFill>
            <a:srgbClr val="FFFFFF"/>
          </a:solidFill>
          <a:ln>
            <a:solidFill>
              <a:srgbClr val="000000"/>
            </a:solidFill>
            <a:miter lim="800000"/>
            <a:headEnd/>
            <a:tailEnd/>
          </a:ln>
        </p:spPr>
      </p:sp>
      <p:sp>
        <p:nvSpPr>
          <p:cNvPr id="906243" name="Rectangle 3"/>
          <p:cNvSpPr>
            <a:spLocks noGrp="1" noChangeArrowheads="1"/>
          </p:cNvSpPr>
          <p:nvPr>
            <p:ph type="body" idx="1"/>
          </p:nvPr>
        </p:nvSpPr>
        <p:spPr bwMode="auto">
          <a:xfrm>
            <a:off x="762000" y="3352800"/>
            <a:ext cx="5486400" cy="5334000"/>
          </a:xfrm>
          <a:prstGeom prst="rect">
            <a:avLst/>
          </a:prstGeom>
          <a:solidFill>
            <a:srgbClr val="FFFFFF"/>
          </a:solidFill>
          <a:ln>
            <a:solidFill>
              <a:srgbClr val="000000"/>
            </a:solidFill>
            <a:miter lim="800000"/>
            <a:headEnd/>
            <a:tailEnd/>
          </a:ln>
        </p:spPr>
        <p:txBody>
          <a:bodyPr lIns="91432" tIns="45716" rIns="91432" bIns="45716"/>
          <a:lstStyle/>
          <a:p>
            <a:r>
              <a:rPr lang="en-US"/>
              <a:t>Binocular (or stereo) geometry is shown in the figure.  The vergence angle is the angle between the two image planes, which for simplicity we assume are aligned so that the y-axes are parallel.  Given either image of the pair, all we can say is that the object point imaged at Pr or Pl is along the respective rays through the lens center.  If in addition we know that Pr and Pl are the image projections of the same object point, then the depth of this point can be computed using triangulation (we will return to this in more detail in the section on motion and stereo).</a:t>
            </a:r>
          </a:p>
          <a:p>
            <a:r>
              <a:rPr lang="en-US"/>
              <a:t>In addition to the camera geometry, the key additional piece of information in stereo vision is the knowledge that Pr and Pl are projections of the same object point.  Given only the two images, the problem in stereo vision is to determine, for a given point in the left image (say), where the projection of this point is in the right image. This is called the correspondence problem.  Many solutions to the correspondence problem have been proposed in the literature, but none have proven entirely satisfactory for general vision (although excellent results can be achieved in many cases).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70" name="Rectangle 2"/>
          <p:cNvSpPr>
            <a:spLocks noGrp="1" noRot="1" noChangeAspect="1" noChangeArrowheads="1" noTextEdit="1"/>
          </p:cNvSpPr>
          <p:nvPr>
            <p:ph type="sldImg"/>
          </p:nvPr>
        </p:nvSpPr>
        <p:spPr>
          <a:xfrm>
            <a:off x="1500188" y="533400"/>
            <a:ext cx="3544887" cy="2660650"/>
          </a:xfrm>
          <a:ln/>
        </p:spPr>
      </p:sp>
      <p:sp>
        <p:nvSpPr>
          <p:cNvPr id="903171" name="Rectangle 3"/>
          <p:cNvSpPr>
            <a:spLocks noGrp="1" noChangeArrowheads="1"/>
          </p:cNvSpPr>
          <p:nvPr>
            <p:ph type="body" idx="1"/>
          </p:nvPr>
        </p:nvSpPr>
        <p:spPr/>
        <p:txBody>
          <a:bodyPr/>
          <a:lstStyle/>
          <a:p>
            <a:r>
              <a:rPr lang="en-US" sz="1000" dirty="0"/>
              <a:t>f = 16 x 512/8 pixels, B = 0.5 m, </a:t>
            </a:r>
            <a:r>
              <a:rPr lang="en-US" sz="1000" dirty="0" err="1"/>
              <a:t>dZ</a:t>
            </a:r>
            <a:r>
              <a:rPr lang="en-US" sz="1000" dirty="0"/>
              <a:t> = Z**2 /</a:t>
            </a:r>
            <a:r>
              <a:rPr lang="en-US" sz="1000"/>
              <a:t>2**9 </a:t>
            </a:r>
            <a:r>
              <a:rPr lang="en-US" sz="1000" dirty="0"/>
              <a:t>* 1 (pixel)  </a:t>
            </a:r>
          </a:p>
          <a:p>
            <a:r>
              <a:rPr lang="en-US" sz="1000" dirty="0"/>
              <a:t>Z (m)	2	4	8	16	32	64</a:t>
            </a:r>
          </a:p>
          <a:p>
            <a:r>
              <a:rPr lang="en-US" sz="1000" dirty="0" err="1"/>
              <a:t>dZ</a:t>
            </a:r>
            <a:r>
              <a:rPr lang="en-US" sz="1000" dirty="0"/>
              <a:t>(m)	1/128	1/32	1/8	½	2	8</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w="9525">
              <a:noFill/>
              <a:miter lim="800000"/>
              <a:headEnd/>
              <a:tailEnd/>
            </a:ln>
          </p:spPr>
          <p:txBody>
            <a:bodyPr/>
            <a:lstStyle/>
            <a:p>
              <a:pPr eaLnBrk="1" hangingPunct="1">
                <a:defRPr/>
              </a:pPr>
              <a:endParaRPr lang="en-US" sz="2400">
                <a:latin typeface="Times New Roman" pitchFamily="18" charset="0"/>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pPr eaLnBrk="1" hangingPunct="1">
                  <a:defRPr/>
                </a:pPr>
                <a:endParaRPr lang="en-US" sz="2400">
                  <a:latin typeface="Times New Roman" pitchFamily="18" charset="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pPr eaLnBrk="1" hangingPunct="1">
                  <a:defRPr/>
                </a:pPr>
                <a:endParaRPr lang="en-US" sz="2400">
                  <a:latin typeface="Times New Roman" pitchFamily="18"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w="9525">
                <a:noFill/>
                <a:miter lim="800000"/>
                <a:headEnd/>
                <a:tailEnd/>
              </a:ln>
            </p:spPr>
            <p:txBody>
              <a:bodyPr/>
              <a:lstStyle/>
              <a:p>
                <a:pPr eaLnBrk="1" hangingPunct="1">
                  <a:defRPr/>
                </a:pPr>
                <a:endParaRPr lang="en-US" sz="2400">
                  <a:latin typeface="Times New Roman" pitchFamily="18"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pPr eaLnBrk="1" hangingPunct="1">
                  <a:defRPr/>
                </a:pPr>
                <a:endParaRPr lang="en-US" sz="2400">
                  <a:latin typeface="Times New Roman" pitchFamily="18"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pPr eaLnBrk="1" hangingPunct="1">
                  <a:defRPr/>
                </a:pPr>
                <a:endParaRPr lang="en-US" sz="2400">
                  <a:latin typeface="Times New Roman" pitchFamily="18"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pPr eaLnBrk="1" hangingPunct="1">
                  <a:defRPr/>
                </a:pPr>
                <a:endParaRPr lang="en-US" sz="2400">
                  <a:latin typeface="Times New Roman" pitchFamily="18"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pPr eaLnBrk="1" hangingPunct="1">
                  <a:defRPr/>
                </a:pPr>
                <a:endParaRPr lang="en-US" sz="2400">
                  <a:latin typeface="Times New Roman" pitchFamily="18" charset="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pPr eaLnBrk="1" hangingPunct="1">
                  <a:defRPr/>
                </a:pPr>
                <a:endParaRPr lang="en-US" sz="2400">
                  <a:latin typeface="Times New Roman" pitchFamily="18" charset="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pPr eaLnBrk="1" hangingPunct="1">
                  <a:defRPr/>
                </a:pPr>
                <a:endParaRPr lang="en-US" sz="2400">
                  <a:latin typeface="Times New Roman" pitchFamily="18"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pPr eaLnBrk="1" hangingPunct="1">
                  <a:defRPr/>
                </a:pPr>
                <a:endParaRPr lang="en-US" sz="2400">
                  <a:latin typeface="Times New Roman" pitchFamily="18" charset="0"/>
                </a:endParaRPr>
              </a:p>
            </p:txBody>
          </p:sp>
        </p:grpSp>
      </p:grpSp>
      <p:pic>
        <p:nvPicPr>
          <p:cNvPr id="18" name="Picture 22"/>
          <p:cNvPicPr>
            <a:picLocks noChangeAspect="1" noChangeArrowheads="1"/>
          </p:cNvPicPr>
          <p:nvPr userDrawn="1"/>
        </p:nvPicPr>
        <p:blipFill>
          <a:blip r:embed="rId2" cstate="print"/>
          <a:srcRect/>
          <a:stretch>
            <a:fillRect/>
          </a:stretch>
        </p:blipFill>
        <p:spPr bwMode="auto">
          <a:xfrm>
            <a:off x="228600" y="228600"/>
            <a:ext cx="1295400" cy="1171575"/>
          </a:xfrm>
          <a:prstGeom prst="rect">
            <a:avLst/>
          </a:prstGeom>
          <a:noFill/>
          <a:ln w="9525">
            <a:noFill/>
            <a:miter lim="800000"/>
            <a:headEnd/>
            <a:tailEnd/>
          </a:ln>
        </p:spPr>
      </p:pic>
      <p:sp>
        <p:nvSpPr>
          <p:cNvPr id="166931"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r>
              <a:rPr lang="en-US"/>
              <a:t>Click to edit Master title style</a:t>
            </a:r>
          </a:p>
        </p:txBody>
      </p:sp>
      <p:sp>
        <p:nvSpPr>
          <p:cNvPr id="166932"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r>
              <a:rPr lang="en-US"/>
              <a:t>Click to edit Master subtitle style</a:t>
            </a:r>
          </a:p>
        </p:txBody>
      </p:sp>
      <p:sp>
        <p:nvSpPr>
          <p:cNvPr id="19" name="Rectangle 16"/>
          <p:cNvSpPr>
            <a:spLocks noGrp="1" noChangeArrowheads="1"/>
          </p:cNvSpPr>
          <p:nvPr>
            <p:ph type="dt" sz="half" idx="10"/>
          </p:nvPr>
        </p:nvSpPr>
        <p:spPr>
          <a:xfrm>
            <a:off x="457200" y="6248400"/>
            <a:ext cx="2133600" cy="457200"/>
          </a:xfrm>
        </p:spPr>
        <p:txBody>
          <a:bodyPr/>
          <a:lstStyle>
            <a:lvl1pPr>
              <a:defRPr/>
            </a:lvl1pPr>
          </a:lstStyle>
          <a:p>
            <a:pPr>
              <a:defRPr/>
            </a:pPr>
            <a:endParaRPr lang="en-US"/>
          </a:p>
        </p:txBody>
      </p:sp>
      <p:sp>
        <p:nvSpPr>
          <p:cNvPr id="20" name="Rectangle 17"/>
          <p:cNvSpPr>
            <a:spLocks noGrp="1" noChangeArrowheads="1"/>
          </p:cNvSpPr>
          <p:nvPr>
            <p:ph type="ftr" sz="quarter" idx="11"/>
          </p:nvPr>
        </p:nvSpPr>
        <p:spPr/>
        <p:txBody>
          <a:bodyPr/>
          <a:lstStyle>
            <a:lvl1pPr>
              <a:defRPr/>
            </a:lvl1pPr>
          </a:lstStyle>
          <a:p>
            <a:pPr>
              <a:defRPr/>
            </a:pPr>
            <a:endParaRPr lang="en-US"/>
          </a:p>
        </p:txBody>
      </p:sp>
      <p:sp>
        <p:nvSpPr>
          <p:cNvPr id="21" name="Rectangle 18"/>
          <p:cNvSpPr>
            <a:spLocks noGrp="1" noChangeArrowheads="1"/>
          </p:cNvSpPr>
          <p:nvPr>
            <p:ph type="sldNum" sz="quarter" idx="12"/>
          </p:nvPr>
        </p:nvSpPr>
        <p:spPr/>
        <p:txBody>
          <a:bodyPr/>
          <a:lstStyle>
            <a:lvl1pPr>
              <a:defRPr/>
            </a:lvl1pPr>
          </a:lstStyle>
          <a:p>
            <a:pPr>
              <a:defRPr/>
            </a:pPr>
            <a:fld id="{509C36DE-6FE9-4DA6-A972-29DD67615614}"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CFF76EAD-F205-4E77-AB84-74681ED0E58E}"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AD0F7354-D13B-4A94-AE18-CB3693E2518B}"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46B11CEB-5935-45A2-851F-F74B7651AF2C}"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BFBBAA58-AB43-4C2C-B145-04A495959C5E}"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9FC87B9B-7537-4761-B9FD-DBF406E18EC6}"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ftr" sz="quarter" idx="10"/>
          </p:nvPr>
        </p:nvSpPr>
        <p:spPr>
          <a:ln/>
        </p:spPr>
        <p:txBody>
          <a:bodyPr/>
          <a:lstStyle>
            <a:lvl1pPr>
              <a:defRPr/>
            </a:lvl1pPr>
          </a:lstStyle>
          <a:p>
            <a:pPr>
              <a:defRPr/>
            </a:pPr>
            <a:endParaRPr lang="en-US"/>
          </a:p>
        </p:txBody>
      </p:sp>
      <p:sp>
        <p:nvSpPr>
          <p:cNvPr id="8" name="Rectangle 3"/>
          <p:cNvSpPr>
            <a:spLocks noGrp="1" noChangeArrowheads="1"/>
          </p:cNvSpPr>
          <p:nvPr>
            <p:ph type="sldNum" sz="quarter" idx="11"/>
          </p:nvPr>
        </p:nvSpPr>
        <p:spPr>
          <a:ln/>
        </p:spPr>
        <p:txBody>
          <a:bodyPr/>
          <a:lstStyle>
            <a:lvl1pPr>
              <a:defRPr/>
            </a:lvl1pPr>
          </a:lstStyle>
          <a:p>
            <a:pPr>
              <a:defRPr/>
            </a:pPr>
            <a:fld id="{DF148EA1-12AB-4F40-9587-4796810D0553}" type="slidenum">
              <a:rPr lang="en-US"/>
              <a:pPr>
                <a:defRPr/>
              </a:pPr>
              <a:t>‹#›</a:t>
            </a:fld>
            <a:endParaRPr lang="en-US"/>
          </a:p>
        </p:txBody>
      </p:sp>
      <p:sp>
        <p:nvSpPr>
          <p:cNvPr id="9"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ftr" sz="quarter" idx="10"/>
          </p:nvPr>
        </p:nvSpPr>
        <p:spPr>
          <a:ln/>
        </p:spPr>
        <p:txBody>
          <a:bodyPr/>
          <a:lstStyle>
            <a:lvl1pPr>
              <a:defRPr/>
            </a:lvl1pPr>
          </a:lstStyle>
          <a:p>
            <a:pPr>
              <a:defRPr/>
            </a:pPr>
            <a:endParaRPr lang="en-US"/>
          </a:p>
        </p:txBody>
      </p:sp>
      <p:sp>
        <p:nvSpPr>
          <p:cNvPr id="4" name="Rectangle 3"/>
          <p:cNvSpPr>
            <a:spLocks noGrp="1" noChangeArrowheads="1"/>
          </p:cNvSpPr>
          <p:nvPr>
            <p:ph type="sldNum" sz="quarter" idx="11"/>
          </p:nvPr>
        </p:nvSpPr>
        <p:spPr>
          <a:ln/>
        </p:spPr>
        <p:txBody>
          <a:bodyPr/>
          <a:lstStyle>
            <a:lvl1pPr>
              <a:defRPr/>
            </a:lvl1pPr>
          </a:lstStyle>
          <a:p>
            <a:pPr>
              <a:defRPr/>
            </a:pPr>
            <a:fld id="{2081740F-4D75-4574-8AB5-526834E6769A}" type="slidenum">
              <a:rPr lang="en-US"/>
              <a:pPr>
                <a:defRPr/>
              </a:pPr>
              <a:t>‹#›</a:t>
            </a:fld>
            <a:endParaRPr lang="en-US"/>
          </a:p>
        </p:txBody>
      </p:sp>
      <p:sp>
        <p:nvSpPr>
          <p:cNvPr id="5"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US"/>
          </a:p>
        </p:txBody>
      </p:sp>
      <p:sp>
        <p:nvSpPr>
          <p:cNvPr id="3" name="Rectangle 3"/>
          <p:cNvSpPr>
            <a:spLocks noGrp="1" noChangeArrowheads="1"/>
          </p:cNvSpPr>
          <p:nvPr>
            <p:ph type="sldNum" sz="quarter" idx="11"/>
          </p:nvPr>
        </p:nvSpPr>
        <p:spPr>
          <a:ln/>
        </p:spPr>
        <p:txBody>
          <a:bodyPr/>
          <a:lstStyle>
            <a:lvl1pPr>
              <a:defRPr/>
            </a:lvl1pPr>
          </a:lstStyle>
          <a:p>
            <a:pPr>
              <a:defRPr/>
            </a:pPr>
            <a:fld id="{26DAC18A-18B4-480C-89DD-6C1803A0C883}" type="slidenum">
              <a:rPr lang="en-US"/>
              <a:pPr>
                <a:defRPr/>
              </a:pPr>
              <a:t>‹#›</a:t>
            </a:fld>
            <a:endParaRPr lang="en-US"/>
          </a:p>
        </p:txBody>
      </p:sp>
      <p:sp>
        <p:nvSpPr>
          <p:cNvPr id="4"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9101C37F-D2BF-4BF7-BD85-46A1C93A009E}"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24CA8DBB-1056-4DC3-AE98-9B4D427925D6}"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5890"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vl1pPr>
          </a:lstStyle>
          <a:p>
            <a:pPr>
              <a:defRPr/>
            </a:pPr>
            <a:endParaRPr lang="en-US"/>
          </a:p>
        </p:txBody>
      </p:sp>
      <p:sp>
        <p:nvSpPr>
          <p:cNvPr id="165891"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Black" pitchFamily="34" charset="0"/>
              </a:defRPr>
            </a:lvl1pPr>
          </a:lstStyle>
          <a:p>
            <a:pPr>
              <a:defRPr/>
            </a:pPr>
            <a:fld id="{0BF27992-8B90-43BB-B319-F77235115FC3}" type="slidenum">
              <a:rPr lang="en-US"/>
              <a:pPr>
                <a:defRPr/>
              </a:pPr>
              <a:t>‹#›</a:t>
            </a:fld>
            <a:endParaRPr lang="en-US"/>
          </a:p>
        </p:txBody>
      </p:sp>
      <p:grpSp>
        <p:nvGrpSpPr>
          <p:cNvPr id="1028" name="Group 4"/>
          <p:cNvGrpSpPr>
            <a:grpSpLocks/>
          </p:cNvGrpSpPr>
          <p:nvPr/>
        </p:nvGrpSpPr>
        <p:grpSpPr bwMode="auto">
          <a:xfrm>
            <a:off x="0" y="0"/>
            <a:ext cx="9144000" cy="546100"/>
            <a:chOff x="0" y="0"/>
            <a:chExt cx="5760" cy="344"/>
          </a:xfrm>
        </p:grpSpPr>
        <p:sp>
          <p:nvSpPr>
            <p:cNvPr id="1033"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4"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eaLnBrk="1" hangingPunct="1">
                <a:defRPr/>
              </a:pPr>
              <a:endParaRPr lang="en-US" sz="2400">
                <a:latin typeface="Times New Roman" pitchFamily="18" charset="0"/>
              </a:endParaRPr>
            </a:p>
          </p:txBody>
        </p:sp>
        <p:sp>
          <p:nvSpPr>
            <p:cNvPr id="1035"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eaLnBrk="1" hangingPunct="1">
                <a:defRPr/>
              </a:pPr>
              <a:endParaRPr lang="en-US">
                <a:solidFill>
                  <a:schemeClr val="hlink"/>
                </a:solidFill>
              </a:endParaRPr>
            </a:p>
          </p:txBody>
        </p:sp>
        <p:sp>
          <p:nvSpPr>
            <p:cNvPr id="1036"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eaLnBrk="1" hangingPunct="1">
                <a:defRPr/>
              </a:pPr>
              <a:endParaRPr lang="en-US">
                <a:solidFill>
                  <a:schemeClr val="hlink"/>
                </a:solidFill>
              </a:endParaRPr>
            </a:p>
          </p:txBody>
        </p:sp>
        <p:sp>
          <p:nvSpPr>
            <p:cNvPr id="1037"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eaLnBrk="1" hangingPunct="1">
                <a:defRPr/>
              </a:pPr>
              <a:endParaRPr lang="en-US">
                <a:solidFill>
                  <a:schemeClr val="accent2"/>
                </a:solidFill>
              </a:endParaRPr>
            </a:p>
          </p:txBody>
        </p:sp>
        <p:sp>
          <p:nvSpPr>
            <p:cNvPr id="1038"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eaLnBrk="1" hangingPunct="1">
                <a:defRPr/>
              </a:pPr>
              <a:endParaRPr lang="en-US">
                <a:solidFill>
                  <a:schemeClr val="hlink"/>
                </a:solidFill>
              </a:endParaRPr>
            </a:p>
          </p:txBody>
        </p:sp>
        <p:sp>
          <p:nvSpPr>
            <p:cNvPr id="1039"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eaLnBrk="1" hangingPunct="1">
                <a:defRPr/>
              </a:pPr>
              <a:endParaRPr lang="en-US" sz="2400">
                <a:latin typeface="Times New Roman" pitchFamily="18" charset="0"/>
              </a:endParaRPr>
            </a:p>
          </p:txBody>
        </p:sp>
        <p:sp>
          <p:nvSpPr>
            <p:cNvPr id="1040"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eaLnBrk="1" hangingPunct="1">
                <a:defRPr/>
              </a:pPr>
              <a:endParaRPr lang="en-US">
                <a:solidFill>
                  <a:schemeClr val="accent2"/>
                </a:solidFill>
              </a:endParaRPr>
            </a:p>
          </p:txBody>
        </p:sp>
        <p:sp>
          <p:nvSpPr>
            <p:cNvPr id="1041"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eaLnBrk="1" hangingPunct="1">
                <a:defRPr/>
              </a:pPr>
              <a:endParaRPr lang="en-US">
                <a:solidFill>
                  <a:schemeClr val="accent2"/>
                </a:solidFill>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30" name="Rectangle 15"/>
          <p:cNvSpPr>
            <a:spLocks noGrp="1" noChangeArrowheads="1"/>
          </p:cNvSpPr>
          <p:nvPr>
            <p:ph type="body" idx="1"/>
          </p:nvPr>
        </p:nvSpPr>
        <p:spPr bwMode="auto">
          <a:xfrm>
            <a:off x="457200" y="1981200"/>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5904"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p>
        </p:txBody>
      </p:sp>
      <p:pic>
        <p:nvPicPr>
          <p:cNvPr id="1032" name="Picture 19"/>
          <p:cNvPicPr>
            <a:picLocks noChangeAspect="1" noChangeArrowheads="1"/>
          </p:cNvPicPr>
          <p:nvPr userDrawn="1"/>
        </p:nvPicPr>
        <p:blipFill>
          <a:blip r:embed="rId13" cstate="print"/>
          <a:srcRect/>
          <a:stretch>
            <a:fillRect/>
          </a:stretch>
        </p:blipFill>
        <p:spPr bwMode="auto">
          <a:xfrm>
            <a:off x="8153400" y="150813"/>
            <a:ext cx="838200" cy="7604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13"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Lst>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mitpress.mit.edu/books/vision-and-brain" TargetMode="External"/><Relationship Id="rId2" Type="http://schemas.openxmlformats.org/officeDocument/2006/relationships/hyperlink" Target="http://mitpress.mit.edu/books/vision-and-brain-0"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47.wmf"/><Relationship Id="rId3" Type="http://schemas.openxmlformats.org/officeDocument/2006/relationships/notesSlide" Target="../notesSlides/notesSlide7.xml"/><Relationship Id="rId7" Type="http://schemas.openxmlformats.org/officeDocument/2006/relationships/image" Target="../media/image44.wmf"/><Relationship Id="rId12"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6.wmf"/><Relationship Id="rId5" Type="http://schemas.openxmlformats.org/officeDocument/2006/relationships/image" Target="../media/image43.wmf"/><Relationship Id="rId15" Type="http://schemas.openxmlformats.org/officeDocument/2006/relationships/image" Target="../media/image48.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45.wmf"/><Relationship Id="rId14" Type="http://schemas.openxmlformats.org/officeDocument/2006/relationships/oleObject" Target="../embeddings/oleObject6.bin"/></Relationships>
</file>

<file path=ppt/slides/_rels/slide4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biomotionlab.ca" TargetMode="External"/><Relationship Id="rId2" Type="http://schemas.openxmlformats.org/officeDocument/2006/relationships/hyperlink" Target="https://www.biomotionlab.ca/html5-bml-walker/"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cs.cornell.edu/~snavely/bundler/" TargetMode="External"/><Relationship Id="rId2" Type="http://schemas.openxmlformats.org/officeDocument/2006/relationships/hyperlink" Target="http://www.cs.cornell.edu/~snavely"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60.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61.wm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63.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0.bin"/><Relationship Id="rId5" Type="http://schemas.openxmlformats.org/officeDocument/2006/relationships/image" Target="../media/image62.wmf"/><Relationship Id="rId4" Type="http://schemas.openxmlformats.org/officeDocument/2006/relationships/oleObject" Target="../embeddings/oleObject9.bin"/></Relationships>
</file>

<file path=ppt/slides/_rels/slide59.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sz="4000" b="1" dirty="0"/>
              <a:t>Vision and Brain</a:t>
            </a:r>
            <a:endParaRPr lang="en-US" sz="4000" dirty="0"/>
          </a:p>
        </p:txBody>
      </p:sp>
      <p:sp>
        <p:nvSpPr>
          <p:cNvPr id="3075" name="Rectangle 3"/>
          <p:cNvSpPr>
            <a:spLocks noGrp="1" noChangeArrowheads="1"/>
          </p:cNvSpPr>
          <p:nvPr>
            <p:ph type="subTitle" idx="1"/>
          </p:nvPr>
        </p:nvSpPr>
        <p:spPr>
          <a:xfrm>
            <a:off x="381000" y="4800600"/>
            <a:ext cx="8610600" cy="1752600"/>
          </a:xfrm>
        </p:spPr>
        <p:txBody>
          <a:bodyPr/>
          <a:lstStyle/>
          <a:p>
            <a:pPr eaLnBrk="1" hangingPunct="1">
              <a:spcBef>
                <a:spcPct val="0"/>
              </a:spcBef>
            </a:pPr>
            <a:r>
              <a:rPr lang="en-US" sz="2400" b="1" dirty="0"/>
              <a:t>Zhigang Zhu</a:t>
            </a:r>
            <a:r>
              <a:rPr lang="en-US" sz="2400" dirty="0"/>
              <a:t>, Herbert G. Kayser Chair Professor</a:t>
            </a:r>
          </a:p>
          <a:p>
            <a:pPr eaLnBrk="1" hangingPunct="1">
              <a:spcBef>
                <a:spcPct val="0"/>
              </a:spcBef>
            </a:pPr>
            <a:r>
              <a:rPr lang="en-US" sz="2400" dirty="0">
                <a:solidFill>
                  <a:srgbClr val="7030A0"/>
                </a:solidFill>
              </a:rPr>
              <a:t>Department of Computer Science</a:t>
            </a:r>
          </a:p>
          <a:p>
            <a:pPr eaLnBrk="1" hangingPunct="1">
              <a:spcBef>
                <a:spcPct val="0"/>
              </a:spcBef>
            </a:pPr>
            <a:r>
              <a:rPr lang="en-US" sz="2400" dirty="0">
                <a:solidFill>
                  <a:srgbClr val="7030A0"/>
                </a:solidFill>
              </a:rPr>
              <a:t>CUNY City College and Graduate Center</a:t>
            </a:r>
          </a:p>
          <a:p>
            <a:pPr eaLnBrk="1" hangingPunct="1">
              <a:spcBef>
                <a:spcPct val="0"/>
              </a:spcBef>
            </a:pPr>
            <a:endParaRPr lang="en-US" sz="1200" dirty="0">
              <a:solidFill>
                <a:srgbClr val="7030A0"/>
              </a:solidFill>
            </a:endParaRPr>
          </a:p>
          <a:p>
            <a:pPr eaLnBrk="1" hangingPunct="1">
              <a:spcBef>
                <a:spcPct val="0"/>
              </a:spcBef>
            </a:pPr>
            <a:endParaRPr lang="en-US" sz="1200" dirty="0">
              <a:solidFill>
                <a:srgbClr val="7030A0"/>
              </a:solidFill>
            </a:endParaRPr>
          </a:p>
        </p:txBody>
      </p:sp>
      <p:sp>
        <p:nvSpPr>
          <p:cNvPr id="3076" name="Text Box 6"/>
          <p:cNvSpPr txBox="1">
            <a:spLocks noChangeArrowheads="1"/>
          </p:cNvSpPr>
          <p:nvPr/>
        </p:nvSpPr>
        <p:spPr bwMode="auto">
          <a:xfrm>
            <a:off x="1600200" y="228600"/>
            <a:ext cx="4114800" cy="646331"/>
          </a:xfrm>
          <a:prstGeom prst="rect">
            <a:avLst/>
          </a:prstGeom>
          <a:noFill/>
          <a:ln w="9525">
            <a:noFill/>
            <a:miter lim="800000"/>
            <a:headEnd/>
            <a:tailEnd/>
          </a:ln>
        </p:spPr>
        <p:txBody>
          <a:bodyPr wrap="square">
            <a:spAutoFit/>
          </a:bodyPr>
          <a:lstStyle/>
          <a:p>
            <a:r>
              <a:rPr lang="en-US" b="1" dirty="0"/>
              <a:t>Vision and Brain</a:t>
            </a:r>
          </a:p>
          <a:p>
            <a:r>
              <a:rPr lang="en-US" b="1" dirty="0"/>
              <a:t>How We Perceive the World</a:t>
            </a:r>
            <a:endParaRPr lang="en-US" dirty="0"/>
          </a:p>
        </p:txBody>
      </p:sp>
      <p:sp>
        <p:nvSpPr>
          <p:cNvPr id="3077" name="TextBox 4"/>
          <p:cNvSpPr txBox="1">
            <a:spLocks noChangeArrowheads="1"/>
          </p:cNvSpPr>
          <p:nvPr/>
        </p:nvSpPr>
        <p:spPr bwMode="auto">
          <a:xfrm>
            <a:off x="6248400" y="990600"/>
            <a:ext cx="2590800" cy="646331"/>
          </a:xfrm>
          <a:prstGeom prst="rect">
            <a:avLst/>
          </a:prstGeom>
          <a:noFill/>
          <a:ln w="9525">
            <a:noFill/>
            <a:miter lim="800000"/>
            <a:headEnd/>
            <a:tailEnd/>
          </a:ln>
        </p:spPr>
        <p:txBody>
          <a:bodyPr wrap="square">
            <a:spAutoFit/>
          </a:bodyPr>
          <a:lstStyle/>
          <a:p>
            <a:r>
              <a:rPr lang="en-US" sz="3600" dirty="0"/>
              <a:t>3. Depth</a:t>
            </a:r>
          </a:p>
        </p:txBody>
      </p:sp>
    </p:spTree>
    <p:extLst>
      <p:ext uri="{BB962C8B-B14F-4D97-AF65-F5344CB8AC3E}">
        <p14:creationId xmlns:p14="http://schemas.microsoft.com/office/powerpoint/2010/main" val="3413076256"/>
      </p:ext>
    </p:extLst>
  </p:cSld>
  <p:clrMapOvr>
    <a:masterClrMapping/>
  </p:clrMapOvr>
  <p:transition advTm="19781"/>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Rectangle 2"/>
          <p:cNvSpPr>
            <a:spLocks noGrp="1" noChangeArrowheads="1"/>
          </p:cNvSpPr>
          <p:nvPr>
            <p:ph type="title"/>
          </p:nvPr>
        </p:nvSpPr>
        <p:spPr>
          <a:xfrm>
            <a:off x="381000" y="295275"/>
            <a:ext cx="8801100" cy="609600"/>
          </a:xfrm>
          <a:ln/>
        </p:spPr>
        <p:txBody>
          <a:bodyPr/>
          <a:lstStyle/>
          <a:p>
            <a:r>
              <a:rPr lang="en-US" dirty="0"/>
              <a:t>Interposition</a:t>
            </a:r>
          </a:p>
        </p:txBody>
      </p:sp>
      <p:pic>
        <p:nvPicPr>
          <p:cNvPr id="851971" name="Picture 3"/>
          <p:cNvPicPr>
            <a:picLocks noChangeAspect="1" noChangeArrowheads="1"/>
          </p:cNvPicPr>
          <p:nvPr/>
        </p:nvPicPr>
        <p:blipFill>
          <a:blip r:embed="rId3" cstate="print"/>
          <a:srcRect l="2664" t="1329" r="1996" b="1331"/>
          <a:stretch>
            <a:fillRect/>
          </a:stretch>
        </p:blipFill>
        <p:spPr bwMode="auto">
          <a:xfrm>
            <a:off x="2755900" y="1066800"/>
            <a:ext cx="3632200" cy="5562600"/>
          </a:xfrm>
          <a:prstGeom prst="rect">
            <a:avLst/>
          </a:prstGeom>
          <a:noFill/>
          <a:effectLst>
            <a:outerShdw dist="125724" dir="2700000" algn="ctr" rotWithShape="0">
              <a:srgbClr val="424680"/>
            </a:outerShdw>
          </a:effectLst>
        </p:spPr>
      </p:pic>
    </p:spTree>
    <p:extLst>
      <p:ext uri="{BB962C8B-B14F-4D97-AF65-F5344CB8AC3E}">
        <p14:creationId xmlns:p14="http://schemas.microsoft.com/office/powerpoint/2010/main" val="1018869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Rectangle 2"/>
          <p:cNvSpPr>
            <a:spLocks noGrp="1" noChangeArrowheads="1"/>
          </p:cNvSpPr>
          <p:nvPr>
            <p:ph type="title"/>
          </p:nvPr>
        </p:nvSpPr>
        <p:spPr>
          <a:xfrm>
            <a:off x="381000" y="285750"/>
            <a:ext cx="8791575" cy="609600"/>
          </a:xfrm>
        </p:spPr>
        <p:txBody>
          <a:bodyPr/>
          <a:lstStyle/>
          <a:p>
            <a:r>
              <a:rPr lang="en-US" dirty="0"/>
              <a:t>Interposition</a:t>
            </a:r>
          </a:p>
        </p:txBody>
      </p:sp>
      <p:pic>
        <p:nvPicPr>
          <p:cNvPr id="854019" name="Picture 3"/>
          <p:cNvPicPr>
            <a:picLocks noChangeAspect="1" noChangeArrowheads="1"/>
          </p:cNvPicPr>
          <p:nvPr/>
        </p:nvPicPr>
        <p:blipFill>
          <a:blip r:embed="rId3" cstate="print"/>
          <a:srcRect/>
          <a:stretch>
            <a:fillRect/>
          </a:stretch>
        </p:blipFill>
        <p:spPr bwMode="auto">
          <a:xfrm>
            <a:off x="1219200" y="1600200"/>
            <a:ext cx="6934200" cy="4541838"/>
          </a:xfrm>
          <a:prstGeom prst="rect">
            <a:avLst/>
          </a:prstGeom>
          <a:noFill/>
          <a:ln w="38100">
            <a:solidFill>
              <a:srgbClr val="B2B2B2"/>
            </a:solidFill>
            <a:miter lim="800000"/>
            <a:headEnd/>
            <a:tailEnd/>
          </a:ln>
          <a:effectLst/>
        </p:spPr>
      </p:pic>
    </p:spTree>
    <p:extLst>
      <p:ext uri="{BB962C8B-B14F-4D97-AF65-F5344CB8AC3E}">
        <p14:creationId xmlns:p14="http://schemas.microsoft.com/office/powerpoint/2010/main" val="2759306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6" name="Rectangle 2"/>
          <p:cNvSpPr>
            <a:spLocks noGrp="1" noChangeArrowheads="1"/>
          </p:cNvSpPr>
          <p:nvPr>
            <p:ph type="title"/>
          </p:nvPr>
        </p:nvSpPr>
        <p:spPr>
          <a:xfrm>
            <a:off x="381001" y="285750"/>
            <a:ext cx="8763000" cy="609600"/>
          </a:xfrm>
        </p:spPr>
        <p:txBody>
          <a:bodyPr/>
          <a:lstStyle/>
          <a:p>
            <a:r>
              <a:rPr lang="en-US" dirty="0"/>
              <a:t>Interposition</a:t>
            </a:r>
          </a:p>
        </p:txBody>
      </p:sp>
      <p:pic>
        <p:nvPicPr>
          <p:cNvPr id="856067" name="Picture 3"/>
          <p:cNvPicPr>
            <a:picLocks noChangeAspect="1" noChangeArrowheads="1"/>
          </p:cNvPicPr>
          <p:nvPr/>
        </p:nvPicPr>
        <p:blipFill>
          <a:blip r:embed="rId2" cstate="print"/>
          <a:srcRect/>
          <a:stretch>
            <a:fillRect/>
          </a:stretch>
        </p:blipFill>
        <p:spPr bwMode="auto">
          <a:xfrm>
            <a:off x="838200" y="1295400"/>
            <a:ext cx="7467600" cy="4956175"/>
          </a:xfrm>
          <a:prstGeom prst="rect">
            <a:avLst/>
          </a:prstGeom>
          <a:noFill/>
          <a:effectLst>
            <a:outerShdw dist="107763" dir="2700000" algn="ctr" rotWithShape="0">
              <a:srgbClr val="424680"/>
            </a:outerShdw>
          </a:effectLst>
        </p:spPr>
      </p:pic>
    </p:spTree>
    <p:extLst>
      <p:ext uri="{BB962C8B-B14F-4D97-AF65-F5344CB8AC3E}">
        <p14:creationId xmlns:p14="http://schemas.microsoft.com/office/powerpoint/2010/main" val="4074284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2"/>
          <p:cNvSpPr>
            <a:spLocks noGrp="1" noChangeArrowheads="1"/>
          </p:cNvSpPr>
          <p:nvPr>
            <p:ph type="title"/>
          </p:nvPr>
        </p:nvSpPr>
        <p:spPr>
          <a:xfrm>
            <a:off x="381000" y="285750"/>
            <a:ext cx="8734425" cy="609600"/>
          </a:xfrm>
        </p:spPr>
        <p:txBody>
          <a:bodyPr/>
          <a:lstStyle/>
          <a:p>
            <a:r>
              <a:rPr lang="en-US" dirty="0"/>
              <a:t>Different viewpoint</a:t>
            </a:r>
          </a:p>
        </p:txBody>
      </p:sp>
      <p:pic>
        <p:nvPicPr>
          <p:cNvPr id="857091" name="Picture 3"/>
          <p:cNvPicPr>
            <a:picLocks noChangeAspect="1" noChangeArrowheads="1"/>
          </p:cNvPicPr>
          <p:nvPr/>
        </p:nvPicPr>
        <p:blipFill>
          <a:blip r:embed="rId3" cstate="print"/>
          <a:srcRect/>
          <a:stretch>
            <a:fillRect/>
          </a:stretch>
        </p:blipFill>
        <p:spPr bwMode="auto">
          <a:xfrm>
            <a:off x="1274763" y="1524000"/>
            <a:ext cx="6592887" cy="4418013"/>
          </a:xfrm>
          <a:prstGeom prst="rect">
            <a:avLst/>
          </a:prstGeom>
          <a:noFill/>
          <a:effectLst>
            <a:outerShdw dist="89803" dir="2700000" algn="ctr" rotWithShape="0">
              <a:srgbClr val="424680"/>
            </a:outerShdw>
          </a:effectLst>
        </p:spPr>
      </p:pic>
    </p:spTree>
    <p:extLst>
      <p:ext uri="{BB962C8B-B14F-4D97-AF65-F5344CB8AC3E}">
        <p14:creationId xmlns:p14="http://schemas.microsoft.com/office/powerpoint/2010/main" val="4111488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Rectangle 2"/>
          <p:cNvSpPr>
            <a:spLocks noGrp="1" noChangeArrowheads="1"/>
          </p:cNvSpPr>
          <p:nvPr>
            <p:ph type="title"/>
          </p:nvPr>
        </p:nvSpPr>
        <p:spPr>
          <a:xfrm>
            <a:off x="381000" y="282575"/>
            <a:ext cx="8620125" cy="609600"/>
          </a:xfrm>
        </p:spPr>
        <p:txBody>
          <a:bodyPr/>
          <a:lstStyle/>
          <a:p>
            <a:r>
              <a:rPr lang="en-US" dirty="0"/>
              <a:t>Aerial Perspective</a:t>
            </a:r>
          </a:p>
        </p:txBody>
      </p:sp>
      <p:sp>
        <p:nvSpPr>
          <p:cNvPr id="881667" name="Rectangle 3"/>
          <p:cNvSpPr>
            <a:spLocks noGrp="1" noChangeArrowheads="1"/>
          </p:cNvSpPr>
          <p:nvPr>
            <p:ph type="body" idx="1"/>
          </p:nvPr>
        </p:nvSpPr>
        <p:spPr>
          <a:xfrm>
            <a:off x="304800" y="1295400"/>
            <a:ext cx="2019300" cy="457200"/>
          </a:xfrm>
        </p:spPr>
        <p:txBody>
          <a:bodyPr/>
          <a:lstStyle/>
          <a:p>
            <a:r>
              <a:rPr lang="en-US"/>
              <a:t>Constable</a:t>
            </a:r>
          </a:p>
        </p:txBody>
      </p:sp>
      <p:pic>
        <p:nvPicPr>
          <p:cNvPr id="881668" name="Picture 4"/>
          <p:cNvPicPr>
            <a:picLocks noChangeAspect="1" noChangeArrowheads="1"/>
          </p:cNvPicPr>
          <p:nvPr/>
        </p:nvPicPr>
        <p:blipFill>
          <a:blip r:embed="rId3" cstate="print"/>
          <a:srcRect/>
          <a:stretch>
            <a:fillRect/>
          </a:stretch>
        </p:blipFill>
        <p:spPr bwMode="auto">
          <a:xfrm>
            <a:off x="762000" y="1905000"/>
            <a:ext cx="7391400" cy="4495800"/>
          </a:xfrm>
          <a:prstGeom prst="rect">
            <a:avLst/>
          </a:prstGeom>
          <a:noFill/>
          <a:ln w="12700">
            <a:noFill/>
            <a:miter lim="800000"/>
            <a:headEnd type="none" w="sm" len="sm"/>
            <a:tailEnd type="none" w="sm" len="sm"/>
          </a:ln>
          <a:effectLst/>
        </p:spPr>
      </p:pic>
    </p:spTree>
    <p:extLst>
      <p:ext uri="{BB962C8B-B14F-4D97-AF65-F5344CB8AC3E}">
        <p14:creationId xmlns:p14="http://schemas.microsoft.com/office/powerpoint/2010/main" val="3736514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p:cNvSpPr>
            <a:spLocks noGrp="1" noChangeArrowheads="1"/>
          </p:cNvSpPr>
          <p:nvPr>
            <p:ph type="title"/>
          </p:nvPr>
        </p:nvSpPr>
        <p:spPr>
          <a:xfrm>
            <a:off x="381000" y="282575"/>
            <a:ext cx="8620125" cy="609600"/>
          </a:xfrm>
        </p:spPr>
        <p:txBody>
          <a:bodyPr/>
          <a:lstStyle/>
          <a:p>
            <a:r>
              <a:rPr lang="en-US" dirty="0"/>
              <a:t>Aerial Perspective</a:t>
            </a:r>
          </a:p>
        </p:txBody>
      </p:sp>
      <p:sp>
        <p:nvSpPr>
          <p:cNvPr id="883715" name="Rectangle 3"/>
          <p:cNvSpPr>
            <a:spLocks noGrp="1" noChangeArrowheads="1"/>
          </p:cNvSpPr>
          <p:nvPr>
            <p:ph type="body" idx="1"/>
          </p:nvPr>
        </p:nvSpPr>
        <p:spPr>
          <a:xfrm>
            <a:off x="304800" y="1295400"/>
            <a:ext cx="3657600" cy="457200"/>
          </a:xfrm>
        </p:spPr>
        <p:txBody>
          <a:bodyPr/>
          <a:lstStyle/>
          <a:p>
            <a:r>
              <a:rPr lang="en-US" sz="2000"/>
              <a:t>Classic Chinese Paintings</a:t>
            </a:r>
          </a:p>
        </p:txBody>
      </p:sp>
      <p:pic>
        <p:nvPicPr>
          <p:cNvPr id="883716" name="Picture 4" descr="scroll1_crop"/>
          <p:cNvPicPr>
            <a:picLocks noChangeAspect="1" noChangeArrowheads="1"/>
          </p:cNvPicPr>
          <p:nvPr/>
        </p:nvPicPr>
        <p:blipFill>
          <a:blip r:embed="rId2" cstate="print"/>
          <a:srcRect/>
          <a:stretch>
            <a:fillRect/>
          </a:stretch>
        </p:blipFill>
        <p:spPr bwMode="auto">
          <a:xfrm>
            <a:off x="990600" y="2362200"/>
            <a:ext cx="7239000" cy="3328988"/>
          </a:xfrm>
          <a:prstGeom prst="rect">
            <a:avLst/>
          </a:prstGeom>
          <a:noFill/>
        </p:spPr>
      </p:pic>
    </p:spTree>
    <p:extLst>
      <p:ext uri="{BB962C8B-B14F-4D97-AF65-F5344CB8AC3E}">
        <p14:creationId xmlns:p14="http://schemas.microsoft.com/office/powerpoint/2010/main" val="217742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837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2"/>
          <p:cNvSpPr>
            <a:spLocks noGrp="1" noChangeArrowheads="1"/>
          </p:cNvSpPr>
          <p:nvPr>
            <p:ph type="title"/>
          </p:nvPr>
        </p:nvSpPr>
        <p:spPr>
          <a:xfrm>
            <a:off x="381000" y="285750"/>
            <a:ext cx="8686800" cy="609600"/>
          </a:xfrm>
        </p:spPr>
        <p:txBody>
          <a:bodyPr/>
          <a:lstStyle/>
          <a:p>
            <a:r>
              <a:rPr lang="en-US" dirty="0"/>
              <a:t>Absolute Size</a:t>
            </a:r>
          </a:p>
        </p:txBody>
      </p:sp>
      <p:pic>
        <p:nvPicPr>
          <p:cNvPr id="884739" name="Picture 3"/>
          <p:cNvPicPr>
            <a:picLocks noChangeAspect="1" noChangeArrowheads="1"/>
          </p:cNvPicPr>
          <p:nvPr/>
        </p:nvPicPr>
        <p:blipFill>
          <a:blip r:embed="rId2" cstate="print"/>
          <a:srcRect/>
          <a:stretch>
            <a:fillRect/>
          </a:stretch>
        </p:blipFill>
        <p:spPr bwMode="auto">
          <a:xfrm>
            <a:off x="2549525" y="1447800"/>
            <a:ext cx="4044950" cy="4510088"/>
          </a:xfrm>
          <a:prstGeom prst="rect">
            <a:avLst/>
          </a:prstGeom>
          <a:noFill/>
          <a:effectLst>
            <a:outerShdw dist="89803" dir="2700000" algn="ctr" rotWithShape="0">
              <a:srgbClr val="424680"/>
            </a:outerShdw>
          </a:effectLst>
        </p:spPr>
      </p:pic>
    </p:spTree>
    <p:extLst>
      <p:ext uri="{BB962C8B-B14F-4D97-AF65-F5344CB8AC3E}">
        <p14:creationId xmlns:p14="http://schemas.microsoft.com/office/powerpoint/2010/main" val="666789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Rectangle 2"/>
          <p:cNvSpPr>
            <a:spLocks noGrp="1" noChangeArrowheads="1"/>
          </p:cNvSpPr>
          <p:nvPr>
            <p:ph type="title"/>
          </p:nvPr>
        </p:nvSpPr>
        <p:spPr>
          <a:xfrm>
            <a:off x="381000" y="285750"/>
            <a:ext cx="8740775" cy="609600"/>
          </a:xfrm>
        </p:spPr>
        <p:txBody>
          <a:bodyPr/>
          <a:lstStyle/>
          <a:p>
            <a:r>
              <a:rPr lang="en-US" dirty="0"/>
              <a:t>Relative Size</a:t>
            </a:r>
          </a:p>
        </p:txBody>
      </p:sp>
      <p:pic>
        <p:nvPicPr>
          <p:cNvPr id="885763" name="Picture 3"/>
          <p:cNvPicPr>
            <a:picLocks noChangeAspect="1" noChangeArrowheads="1"/>
          </p:cNvPicPr>
          <p:nvPr/>
        </p:nvPicPr>
        <p:blipFill>
          <a:blip r:embed="rId2" cstate="print"/>
          <a:srcRect/>
          <a:stretch>
            <a:fillRect/>
          </a:stretch>
        </p:blipFill>
        <p:spPr bwMode="auto">
          <a:xfrm>
            <a:off x="2057400" y="1524000"/>
            <a:ext cx="5029200" cy="4124325"/>
          </a:xfrm>
          <a:prstGeom prst="rect">
            <a:avLst/>
          </a:prstGeom>
          <a:noFill/>
          <a:effectLst>
            <a:outerShdw dist="89803" dir="2700000" algn="ctr" rotWithShape="0">
              <a:srgbClr val="424680"/>
            </a:outerShdw>
          </a:effectLst>
        </p:spPr>
      </p:pic>
    </p:spTree>
    <p:extLst>
      <p:ext uri="{BB962C8B-B14F-4D97-AF65-F5344CB8AC3E}">
        <p14:creationId xmlns:p14="http://schemas.microsoft.com/office/powerpoint/2010/main" val="3172534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 2"/>
          <p:cNvSpPr>
            <a:spLocks noGrp="1" noChangeArrowheads="1"/>
          </p:cNvSpPr>
          <p:nvPr>
            <p:ph type="title"/>
          </p:nvPr>
        </p:nvSpPr>
        <p:spPr>
          <a:xfrm>
            <a:off x="381001" y="285750"/>
            <a:ext cx="8686800" cy="609600"/>
          </a:xfrm>
        </p:spPr>
        <p:txBody>
          <a:bodyPr/>
          <a:lstStyle/>
          <a:p>
            <a:r>
              <a:rPr lang="en-US" dirty="0"/>
              <a:t>Relative Size</a:t>
            </a:r>
          </a:p>
        </p:txBody>
      </p:sp>
      <p:pic>
        <p:nvPicPr>
          <p:cNvPr id="886787" name="Picture 3"/>
          <p:cNvPicPr>
            <a:picLocks noChangeAspect="1" noChangeArrowheads="1"/>
          </p:cNvPicPr>
          <p:nvPr/>
        </p:nvPicPr>
        <p:blipFill>
          <a:blip r:embed="rId2" cstate="print"/>
          <a:srcRect/>
          <a:stretch>
            <a:fillRect/>
          </a:stretch>
        </p:blipFill>
        <p:spPr bwMode="auto">
          <a:xfrm>
            <a:off x="762000" y="1295400"/>
            <a:ext cx="7620000" cy="5116513"/>
          </a:xfrm>
          <a:prstGeom prst="rect">
            <a:avLst/>
          </a:prstGeom>
          <a:noFill/>
          <a:ln w="12700">
            <a:noFill/>
            <a:miter lim="800000"/>
            <a:headEnd type="none" w="sm" len="sm"/>
            <a:tailEnd type="none" w="sm" len="sm"/>
          </a:ln>
          <a:effectLst>
            <a:outerShdw dist="125724" dir="2700000" algn="ctr" rotWithShape="0">
              <a:srgbClr val="424680"/>
            </a:outerShdw>
          </a:effectLst>
        </p:spPr>
      </p:pic>
    </p:spTree>
    <p:extLst>
      <p:ext uri="{BB962C8B-B14F-4D97-AF65-F5344CB8AC3E}">
        <p14:creationId xmlns:p14="http://schemas.microsoft.com/office/powerpoint/2010/main" val="1026107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Rectangle 2"/>
          <p:cNvSpPr>
            <a:spLocks noGrp="1" noChangeArrowheads="1"/>
          </p:cNvSpPr>
          <p:nvPr>
            <p:ph type="title"/>
          </p:nvPr>
        </p:nvSpPr>
        <p:spPr>
          <a:xfrm>
            <a:off x="381000" y="285750"/>
            <a:ext cx="8686800" cy="609600"/>
          </a:xfrm>
          <a:effectLst/>
        </p:spPr>
        <p:txBody>
          <a:bodyPr/>
          <a:lstStyle/>
          <a:p>
            <a:r>
              <a:rPr lang="en-US" dirty="0"/>
              <a:t>Absolute Size</a:t>
            </a:r>
          </a:p>
        </p:txBody>
      </p:sp>
      <p:pic>
        <p:nvPicPr>
          <p:cNvPr id="887811" name="Picture 3"/>
          <p:cNvPicPr>
            <a:picLocks noChangeAspect="1" noChangeArrowheads="1"/>
          </p:cNvPicPr>
          <p:nvPr/>
        </p:nvPicPr>
        <p:blipFill>
          <a:blip r:embed="rId2" cstate="print"/>
          <a:srcRect/>
          <a:stretch>
            <a:fillRect/>
          </a:stretch>
        </p:blipFill>
        <p:spPr bwMode="auto">
          <a:xfrm>
            <a:off x="1103313" y="1447800"/>
            <a:ext cx="6935787" cy="4576763"/>
          </a:xfrm>
          <a:prstGeom prst="rect">
            <a:avLst/>
          </a:prstGeom>
          <a:noFill/>
          <a:effectLst>
            <a:outerShdw dist="89803" dir="2700000" algn="ctr" rotWithShape="0">
              <a:srgbClr val="424680"/>
            </a:outerShdw>
          </a:effectLst>
        </p:spPr>
      </p:pic>
    </p:spTree>
    <p:extLst>
      <p:ext uri="{BB962C8B-B14F-4D97-AF65-F5344CB8AC3E}">
        <p14:creationId xmlns:p14="http://schemas.microsoft.com/office/powerpoint/2010/main" val="3545790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dirty="0"/>
              <a:t>Acknowledgments</a:t>
            </a:r>
          </a:p>
        </p:txBody>
      </p:sp>
      <p:sp>
        <p:nvSpPr>
          <p:cNvPr id="36867" name="Content Placeholder 2"/>
          <p:cNvSpPr>
            <a:spLocks noGrp="1"/>
          </p:cNvSpPr>
          <p:nvPr>
            <p:ph idx="1"/>
          </p:nvPr>
        </p:nvSpPr>
        <p:spPr>
          <a:xfrm>
            <a:off x="457200" y="1447800"/>
            <a:ext cx="8229600" cy="4419600"/>
          </a:xfrm>
        </p:spPr>
        <p:txBody>
          <a:bodyPr/>
          <a:lstStyle/>
          <a:p>
            <a:endParaRPr lang="en-US" sz="2000" b="1" dirty="0">
              <a:hlinkClick r:id="rId2"/>
            </a:endParaRPr>
          </a:p>
          <a:p>
            <a:r>
              <a:rPr lang="en-US" sz="2000" b="1" dirty="0"/>
              <a:t>T</a:t>
            </a:r>
            <a:r>
              <a:rPr lang="en-US" sz="2400" b="1" dirty="0"/>
              <a:t>extbook:</a:t>
            </a:r>
            <a:r>
              <a:rPr lang="en-US" sz="2400" b="1" dirty="0">
                <a:hlinkClick r:id="rId3"/>
              </a:rPr>
              <a:t> </a:t>
            </a:r>
          </a:p>
          <a:p>
            <a:pPr lvl="1"/>
            <a:r>
              <a:rPr lang="en-US" sz="2000" b="1" dirty="0">
                <a:hlinkClick r:id="rId3"/>
              </a:rPr>
              <a:t>Vision and Brain - How We Perceive the World</a:t>
            </a:r>
            <a:r>
              <a:rPr lang="en-US" sz="2000" dirty="0"/>
              <a:t>, By James V. Stone, The MIT Press</a:t>
            </a:r>
          </a:p>
          <a:p>
            <a:endParaRPr lang="en-US" sz="2000" b="1" dirty="0"/>
          </a:p>
          <a:p>
            <a:r>
              <a:rPr lang="en-US" sz="2400" b="1" dirty="0"/>
              <a:t>Slides:</a:t>
            </a:r>
          </a:p>
          <a:p>
            <a:pPr lvl="1"/>
            <a:r>
              <a:rPr lang="en-US" sz="2000" dirty="0">
                <a:solidFill>
                  <a:srgbClr val="FF0000"/>
                </a:solidFill>
              </a:rPr>
              <a:t>Most of the figures were taken from the textbook (with permission for use in this class). Please do not distribute or use them for other purposes</a:t>
            </a:r>
          </a:p>
        </p:txBody>
      </p:sp>
    </p:spTree>
    <p:extLst>
      <p:ext uri="{BB962C8B-B14F-4D97-AF65-F5344CB8AC3E}">
        <p14:creationId xmlns:p14="http://schemas.microsoft.com/office/powerpoint/2010/main" val="2369377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a:xfrm>
            <a:off x="381000" y="285750"/>
            <a:ext cx="8734425" cy="609600"/>
          </a:xfrm>
        </p:spPr>
        <p:txBody>
          <a:bodyPr/>
          <a:lstStyle/>
          <a:p>
            <a:r>
              <a:rPr lang="en-US" dirty="0"/>
              <a:t>Relative Size</a:t>
            </a:r>
          </a:p>
        </p:txBody>
      </p:sp>
      <p:pic>
        <p:nvPicPr>
          <p:cNvPr id="888835" name="Picture 3"/>
          <p:cNvPicPr>
            <a:picLocks noChangeAspect="1" noChangeArrowheads="1"/>
          </p:cNvPicPr>
          <p:nvPr/>
        </p:nvPicPr>
        <p:blipFill>
          <a:blip r:embed="rId2" cstate="print"/>
          <a:srcRect/>
          <a:stretch>
            <a:fillRect/>
          </a:stretch>
        </p:blipFill>
        <p:spPr bwMode="auto">
          <a:xfrm>
            <a:off x="1371600" y="1524000"/>
            <a:ext cx="6400800" cy="4222750"/>
          </a:xfrm>
          <a:prstGeom prst="rect">
            <a:avLst/>
          </a:prstGeom>
          <a:noFill/>
          <a:effectLst>
            <a:outerShdw dist="89803" dir="2700000" algn="ctr" rotWithShape="0">
              <a:srgbClr val="424680"/>
            </a:outerShdw>
          </a:effectLst>
        </p:spPr>
      </p:pic>
    </p:spTree>
    <p:extLst>
      <p:ext uri="{BB962C8B-B14F-4D97-AF65-F5344CB8AC3E}">
        <p14:creationId xmlns:p14="http://schemas.microsoft.com/office/powerpoint/2010/main" val="2875777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4" name="Rectangle 2"/>
          <p:cNvSpPr>
            <a:spLocks noGrp="1" noChangeArrowheads="1"/>
          </p:cNvSpPr>
          <p:nvPr>
            <p:ph type="title"/>
          </p:nvPr>
        </p:nvSpPr>
        <p:spPr>
          <a:xfrm>
            <a:off x="381001" y="285750"/>
            <a:ext cx="8686800" cy="609600"/>
          </a:xfrm>
        </p:spPr>
        <p:txBody>
          <a:bodyPr/>
          <a:lstStyle/>
          <a:p>
            <a:r>
              <a:rPr lang="en-US" dirty="0"/>
              <a:t>Light and Surfaces</a:t>
            </a:r>
          </a:p>
        </p:txBody>
      </p:sp>
      <p:pic>
        <p:nvPicPr>
          <p:cNvPr id="893955" name="Picture 3"/>
          <p:cNvPicPr>
            <a:picLocks noChangeAspect="1" noChangeArrowheads="1"/>
          </p:cNvPicPr>
          <p:nvPr/>
        </p:nvPicPr>
        <p:blipFill>
          <a:blip r:embed="rId2" cstate="print"/>
          <a:srcRect/>
          <a:stretch>
            <a:fillRect/>
          </a:stretch>
        </p:blipFill>
        <p:spPr bwMode="auto">
          <a:xfrm>
            <a:off x="2590800" y="1066800"/>
            <a:ext cx="3595688" cy="5486400"/>
          </a:xfrm>
          <a:prstGeom prst="rect">
            <a:avLst/>
          </a:prstGeom>
          <a:noFill/>
          <a:effectLst>
            <a:outerShdw dist="89803" dir="2700000" algn="ctr" rotWithShape="0">
              <a:srgbClr val="424680"/>
            </a:outerShdw>
          </a:effectLst>
        </p:spPr>
      </p:pic>
    </p:spTree>
    <p:extLst>
      <p:ext uri="{BB962C8B-B14F-4D97-AF65-F5344CB8AC3E}">
        <p14:creationId xmlns:p14="http://schemas.microsoft.com/office/powerpoint/2010/main" val="849438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Rectangle 2"/>
          <p:cNvSpPr>
            <a:spLocks noGrp="1" noChangeArrowheads="1"/>
          </p:cNvSpPr>
          <p:nvPr>
            <p:ph type="title"/>
          </p:nvPr>
        </p:nvSpPr>
        <p:spPr>
          <a:xfrm>
            <a:off x="381001" y="285750"/>
            <a:ext cx="8686800" cy="609600"/>
          </a:xfrm>
        </p:spPr>
        <p:txBody>
          <a:bodyPr/>
          <a:lstStyle/>
          <a:p>
            <a:r>
              <a:rPr lang="en-US" dirty="0"/>
              <a:t>Light and Surfaces</a:t>
            </a:r>
          </a:p>
        </p:txBody>
      </p:sp>
      <p:pic>
        <p:nvPicPr>
          <p:cNvPr id="894979" name="Picture 3"/>
          <p:cNvPicPr>
            <a:picLocks noChangeAspect="1" noChangeArrowheads="1"/>
          </p:cNvPicPr>
          <p:nvPr/>
        </p:nvPicPr>
        <p:blipFill>
          <a:blip r:embed="rId2" cstate="print"/>
          <a:srcRect/>
          <a:stretch>
            <a:fillRect/>
          </a:stretch>
        </p:blipFill>
        <p:spPr bwMode="auto">
          <a:xfrm>
            <a:off x="2868613" y="1219200"/>
            <a:ext cx="3406775" cy="5165725"/>
          </a:xfrm>
          <a:prstGeom prst="rect">
            <a:avLst/>
          </a:prstGeom>
          <a:noFill/>
          <a:effectLst>
            <a:outerShdw dist="89803" dir="2700000" algn="ctr" rotWithShape="0">
              <a:srgbClr val="424680"/>
            </a:outerShdw>
          </a:effectLst>
        </p:spPr>
      </p:pic>
    </p:spTree>
    <p:extLst>
      <p:ext uri="{BB962C8B-B14F-4D97-AF65-F5344CB8AC3E}">
        <p14:creationId xmlns:p14="http://schemas.microsoft.com/office/powerpoint/2010/main" val="1165795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2"/>
          <p:cNvSpPr>
            <a:spLocks noGrp="1" noChangeArrowheads="1"/>
          </p:cNvSpPr>
          <p:nvPr>
            <p:ph type="title"/>
          </p:nvPr>
        </p:nvSpPr>
        <p:spPr>
          <a:xfrm>
            <a:off x="381001" y="285750"/>
            <a:ext cx="8686800" cy="609600"/>
          </a:xfrm>
        </p:spPr>
        <p:txBody>
          <a:bodyPr/>
          <a:lstStyle/>
          <a:p>
            <a:r>
              <a:rPr lang="en-US" dirty="0"/>
              <a:t>Light and Surfaces</a:t>
            </a:r>
          </a:p>
        </p:txBody>
      </p:sp>
      <p:pic>
        <p:nvPicPr>
          <p:cNvPr id="896003" name="Picture 3"/>
          <p:cNvPicPr>
            <a:picLocks noChangeAspect="1" noChangeArrowheads="1"/>
          </p:cNvPicPr>
          <p:nvPr/>
        </p:nvPicPr>
        <p:blipFill>
          <a:blip r:embed="rId2" cstate="print"/>
          <a:srcRect/>
          <a:stretch>
            <a:fillRect/>
          </a:stretch>
        </p:blipFill>
        <p:spPr bwMode="auto">
          <a:xfrm>
            <a:off x="2770188" y="1066800"/>
            <a:ext cx="3603625" cy="5486400"/>
          </a:xfrm>
          <a:prstGeom prst="rect">
            <a:avLst/>
          </a:prstGeom>
          <a:noFill/>
          <a:effectLst>
            <a:outerShdw dist="89803" dir="2700000" algn="ctr" rotWithShape="0">
              <a:srgbClr val="424680"/>
            </a:outerShdw>
          </a:effectLst>
        </p:spPr>
      </p:pic>
    </p:spTree>
    <p:extLst>
      <p:ext uri="{BB962C8B-B14F-4D97-AF65-F5344CB8AC3E}">
        <p14:creationId xmlns:p14="http://schemas.microsoft.com/office/powerpoint/2010/main" val="1123538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2"/>
          <p:cNvSpPr>
            <a:spLocks noGrp="1" noChangeArrowheads="1"/>
          </p:cNvSpPr>
          <p:nvPr>
            <p:ph type="title"/>
          </p:nvPr>
        </p:nvSpPr>
        <p:spPr>
          <a:xfrm>
            <a:off x="381001" y="285750"/>
            <a:ext cx="8686800" cy="609600"/>
          </a:xfrm>
        </p:spPr>
        <p:txBody>
          <a:bodyPr/>
          <a:lstStyle/>
          <a:p>
            <a:r>
              <a:rPr lang="en-US" dirty="0"/>
              <a:t>Light and Surfaces</a:t>
            </a:r>
          </a:p>
        </p:txBody>
      </p:sp>
      <p:pic>
        <p:nvPicPr>
          <p:cNvPr id="897027" name="Picture 3"/>
          <p:cNvPicPr>
            <a:picLocks noChangeAspect="1" noChangeArrowheads="1"/>
          </p:cNvPicPr>
          <p:nvPr/>
        </p:nvPicPr>
        <p:blipFill>
          <a:blip r:embed="rId2" cstate="print"/>
          <a:srcRect/>
          <a:stretch>
            <a:fillRect/>
          </a:stretch>
        </p:blipFill>
        <p:spPr bwMode="auto">
          <a:xfrm>
            <a:off x="1066800" y="1495425"/>
            <a:ext cx="7010400" cy="4625975"/>
          </a:xfrm>
          <a:prstGeom prst="rect">
            <a:avLst/>
          </a:prstGeom>
          <a:noFill/>
          <a:effectLst>
            <a:outerShdw dist="89803" dir="2700000" algn="ctr" rotWithShape="0">
              <a:srgbClr val="424680"/>
            </a:outerShdw>
          </a:effectLst>
        </p:spPr>
      </p:pic>
    </p:spTree>
    <p:extLst>
      <p:ext uri="{BB962C8B-B14F-4D97-AF65-F5344CB8AC3E}">
        <p14:creationId xmlns:p14="http://schemas.microsoft.com/office/powerpoint/2010/main" val="796852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Rectangle 2"/>
          <p:cNvSpPr>
            <a:spLocks noGrp="1" noChangeArrowheads="1"/>
          </p:cNvSpPr>
          <p:nvPr>
            <p:ph type="title"/>
          </p:nvPr>
        </p:nvSpPr>
        <p:spPr>
          <a:xfrm>
            <a:off x="381001" y="285750"/>
            <a:ext cx="8686800" cy="609600"/>
          </a:xfrm>
        </p:spPr>
        <p:txBody>
          <a:bodyPr/>
          <a:lstStyle/>
          <a:p>
            <a:r>
              <a:rPr lang="en-US" dirty="0"/>
              <a:t>Light and Surfaces</a:t>
            </a:r>
          </a:p>
        </p:txBody>
      </p:sp>
      <p:pic>
        <p:nvPicPr>
          <p:cNvPr id="898051" name="Picture 3"/>
          <p:cNvPicPr>
            <a:picLocks noChangeAspect="1" noChangeArrowheads="1"/>
          </p:cNvPicPr>
          <p:nvPr/>
        </p:nvPicPr>
        <p:blipFill>
          <a:blip r:embed="rId2" cstate="print"/>
          <a:srcRect/>
          <a:stretch>
            <a:fillRect/>
          </a:stretch>
        </p:blipFill>
        <p:spPr bwMode="auto">
          <a:xfrm>
            <a:off x="1047750" y="1485900"/>
            <a:ext cx="7069138" cy="4664075"/>
          </a:xfrm>
          <a:prstGeom prst="rect">
            <a:avLst/>
          </a:prstGeom>
          <a:noFill/>
          <a:effectLst>
            <a:outerShdw dist="89803" dir="2700000" algn="ctr" rotWithShape="0">
              <a:srgbClr val="424680"/>
            </a:outerShdw>
          </a:effectLst>
        </p:spPr>
      </p:pic>
    </p:spTree>
    <p:extLst>
      <p:ext uri="{BB962C8B-B14F-4D97-AF65-F5344CB8AC3E}">
        <p14:creationId xmlns:p14="http://schemas.microsoft.com/office/powerpoint/2010/main" val="3521062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2"/>
          <p:cNvSpPr>
            <a:spLocks noGrp="1" noChangeArrowheads="1"/>
          </p:cNvSpPr>
          <p:nvPr>
            <p:ph type="title"/>
          </p:nvPr>
        </p:nvSpPr>
        <p:spPr>
          <a:xfrm>
            <a:off x="381000" y="285750"/>
            <a:ext cx="8734425" cy="609600"/>
          </a:xfrm>
        </p:spPr>
        <p:txBody>
          <a:bodyPr/>
          <a:lstStyle/>
          <a:p>
            <a:r>
              <a:rPr lang="en-US" dirty="0"/>
              <a:t>Light and Surfaces</a:t>
            </a:r>
          </a:p>
        </p:txBody>
      </p:sp>
      <p:sp>
        <p:nvSpPr>
          <p:cNvPr id="899075" name="Rectangle 3"/>
          <p:cNvSpPr>
            <a:spLocks noGrp="1" noChangeArrowheads="1"/>
          </p:cNvSpPr>
          <p:nvPr>
            <p:ph type="body" idx="1"/>
          </p:nvPr>
        </p:nvSpPr>
        <p:spPr>
          <a:xfrm>
            <a:off x="304800" y="1143000"/>
            <a:ext cx="5715000" cy="533400"/>
          </a:xfrm>
        </p:spPr>
        <p:txBody>
          <a:bodyPr/>
          <a:lstStyle/>
          <a:p>
            <a:r>
              <a:rPr lang="en-US" dirty="0"/>
              <a:t>C. H. </a:t>
            </a:r>
            <a:r>
              <a:rPr lang="en-US" dirty="0" err="1"/>
              <a:t>Stoelting</a:t>
            </a:r>
            <a:r>
              <a:rPr lang="en-US" dirty="0"/>
              <a:t> Company</a:t>
            </a:r>
          </a:p>
        </p:txBody>
      </p:sp>
      <p:pic>
        <p:nvPicPr>
          <p:cNvPr id="899076" name="Picture 4"/>
          <p:cNvPicPr>
            <a:picLocks noChangeAspect="1" noChangeArrowheads="1"/>
          </p:cNvPicPr>
          <p:nvPr/>
        </p:nvPicPr>
        <p:blipFill>
          <a:blip r:embed="rId2" cstate="print"/>
          <a:srcRect/>
          <a:stretch>
            <a:fillRect/>
          </a:stretch>
        </p:blipFill>
        <p:spPr bwMode="auto">
          <a:xfrm>
            <a:off x="1690688" y="1905000"/>
            <a:ext cx="5761037" cy="4413250"/>
          </a:xfrm>
          <a:prstGeom prst="rect">
            <a:avLst/>
          </a:prstGeom>
          <a:noFill/>
          <a:effectLst>
            <a:outerShdw dist="89803" dir="2700000" algn="ctr" rotWithShape="0">
              <a:srgbClr val="424680"/>
            </a:outerShdw>
          </a:effectLst>
        </p:spPr>
      </p:pic>
    </p:spTree>
    <p:extLst>
      <p:ext uri="{BB962C8B-B14F-4D97-AF65-F5344CB8AC3E}">
        <p14:creationId xmlns:p14="http://schemas.microsoft.com/office/powerpoint/2010/main" val="863573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098" name="Rectangle 2"/>
          <p:cNvSpPr>
            <a:spLocks noGrp="1" noChangeArrowheads="1"/>
          </p:cNvSpPr>
          <p:nvPr>
            <p:ph type="title"/>
          </p:nvPr>
        </p:nvSpPr>
        <p:spPr>
          <a:xfrm>
            <a:off x="381001" y="285750"/>
            <a:ext cx="8686800" cy="609600"/>
          </a:xfrm>
        </p:spPr>
        <p:txBody>
          <a:bodyPr/>
          <a:lstStyle/>
          <a:p>
            <a:r>
              <a:rPr lang="en-US" dirty="0"/>
              <a:t>Light and Surfaces</a:t>
            </a:r>
          </a:p>
        </p:txBody>
      </p:sp>
      <p:pic>
        <p:nvPicPr>
          <p:cNvPr id="900099" name="Picture 3"/>
          <p:cNvPicPr>
            <a:picLocks noChangeAspect="1" noChangeArrowheads="1"/>
          </p:cNvPicPr>
          <p:nvPr/>
        </p:nvPicPr>
        <p:blipFill>
          <a:blip r:embed="rId2" cstate="print"/>
          <a:srcRect/>
          <a:stretch>
            <a:fillRect/>
          </a:stretch>
        </p:blipFill>
        <p:spPr bwMode="auto">
          <a:xfrm>
            <a:off x="1677988" y="1524000"/>
            <a:ext cx="5786437" cy="4468813"/>
          </a:xfrm>
          <a:prstGeom prst="rect">
            <a:avLst/>
          </a:prstGeom>
          <a:noFill/>
          <a:effectLst>
            <a:outerShdw dist="89803" dir="2700000" algn="ctr" rotWithShape="0">
              <a:srgbClr val="424680"/>
            </a:outerShdw>
          </a:effectLst>
        </p:spPr>
      </p:pic>
    </p:spTree>
    <p:extLst>
      <p:ext uri="{BB962C8B-B14F-4D97-AF65-F5344CB8AC3E}">
        <p14:creationId xmlns:p14="http://schemas.microsoft.com/office/powerpoint/2010/main" val="2504287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2"/>
          <p:cNvSpPr>
            <a:spLocks noGrp="1" noChangeArrowheads="1"/>
          </p:cNvSpPr>
          <p:nvPr>
            <p:ph type="title"/>
          </p:nvPr>
        </p:nvSpPr>
        <p:spPr>
          <a:xfrm>
            <a:off x="381000" y="285750"/>
            <a:ext cx="8707438" cy="609600"/>
          </a:xfrm>
        </p:spPr>
        <p:txBody>
          <a:bodyPr/>
          <a:lstStyle/>
          <a:p>
            <a:r>
              <a:rPr lang="en-US" dirty="0"/>
              <a:t>Light and Surfaces</a:t>
            </a:r>
          </a:p>
        </p:txBody>
      </p:sp>
      <p:pic>
        <p:nvPicPr>
          <p:cNvPr id="901123" name="Picture 3"/>
          <p:cNvPicPr>
            <a:picLocks noChangeAspect="1" noChangeArrowheads="1"/>
          </p:cNvPicPr>
          <p:nvPr/>
        </p:nvPicPr>
        <p:blipFill>
          <a:blip r:embed="rId3" cstate="print"/>
          <a:srcRect/>
          <a:stretch>
            <a:fillRect/>
          </a:stretch>
        </p:blipFill>
        <p:spPr bwMode="auto">
          <a:xfrm>
            <a:off x="1905000" y="1752600"/>
            <a:ext cx="5613400" cy="4216400"/>
          </a:xfrm>
          <a:prstGeom prst="rect">
            <a:avLst/>
          </a:prstGeom>
          <a:noFill/>
        </p:spPr>
      </p:pic>
    </p:spTree>
    <p:extLst>
      <p:ext uri="{BB962C8B-B14F-4D97-AF65-F5344CB8AC3E}">
        <p14:creationId xmlns:p14="http://schemas.microsoft.com/office/powerpoint/2010/main" val="114537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381000" y="285750"/>
            <a:ext cx="8707438" cy="609600"/>
          </a:xfrm>
        </p:spPr>
        <p:txBody>
          <a:bodyPr/>
          <a:lstStyle/>
          <a:p>
            <a:r>
              <a:rPr lang="en-US" dirty="0"/>
              <a:t>Light and Surfaces</a:t>
            </a:r>
          </a:p>
        </p:txBody>
      </p:sp>
      <p:pic>
        <p:nvPicPr>
          <p:cNvPr id="904195" name="Picture 3"/>
          <p:cNvPicPr>
            <a:picLocks noChangeAspect="1" noChangeArrowheads="1"/>
          </p:cNvPicPr>
          <p:nvPr/>
        </p:nvPicPr>
        <p:blipFill>
          <a:blip r:embed="rId2" cstate="print"/>
          <a:srcRect t="9140" b="10857"/>
          <a:stretch>
            <a:fillRect/>
          </a:stretch>
        </p:blipFill>
        <p:spPr bwMode="auto">
          <a:xfrm>
            <a:off x="1676400" y="990600"/>
            <a:ext cx="5791200" cy="2814638"/>
          </a:xfrm>
          <a:prstGeom prst="rect">
            <a:avLst/>
          </a:prstGeom>
          <a:noFill/>
          <a:effectLst>
            <a:outerShdw dist="89803" dir="2700000" algn="ctr" rotWithShape="0">
              <a:srgbClr val="424680"/>
            </a:outerShdw>
          </a:effectLst>
        </p:spPr>
      </p:pic>
      <p:pic>
        <p:nvPicPr>
          <p:cNvPr id="904196" name="Picture 4"/>
          <p:cNvPicPr>
            <a:picLocks noChangeAspect="1" noChangeArrowheads="1"/>
          </p:cNvPicPr>
          <p:nvPr/>
        </p:nvPicPr>
        <p:blipFill>
          <a:blip r:embed="rId3" cstate="print"/>
          <a:srcRect t="6511" b="17503"/>
          <a:stretch>
            <a:fillRect/>
          </a:stretch>
        </p:blipFill>
        <p:spPr bwMode="auto">
          <a:xfrm>
            <a:off x="1682750" y="3962400"/>
            <a:ext cx="5778500" cy="2667000"/>
          </a:xfrm>
          <a:prstGeom prst="rect">
            <a:avLst/>
          </a:prstGeom>
          <a:noFill/>
          <a:effectLst>
            <a:outerShdw dist="89803" dir="2700000" algn="ctr" rotWithShape="0">
              <a:srgbClr val="424680"/>
            </a:outerShdw>
          </a:effectLst>
        </p:spPr>
      </p:pic>
      <p:pic>
        <p:nvPicPr>
          <p:cNvPr id="904197" name="Picture 5" descr="Light&amp;Surface1"/>
          <p:cNvPicPr>
            <a:picLocks noChangeAspect="1" noChangeArrowheads="1"/>
          </p:cNvPicPr>
          <p:nvPr/>
        </p:nvPicPr>
        <p:blipFill>
          <a:blip r:embed="rId4" cstate="print"/>
          <a:srcRect/>
          <a:stretch>
            <a:fillRect/>
          </a:stretch>
        </p:blipFill>
        <p:spPr bwMode="auto">
          <a:xfrm>
            <a:off x="1668463" y="3935413"/>
            <a:ext cx="5886450" cy="2751137"/>
          </a:xfrm>
          <a:prstGeom prst="rect">
            <a:avLst/>
          </a:prstGeom>
          <a:noFill/>
        </p:spPr>
      </p:pic>
      <p:pic>
        <p:nvPicPr>
          <p:cNvPr id="904198" name="Picture 6" descr="Light&amp;Surface2"/>
          <p:cNvPicPr>
            <a:picLocks noChangeAspect="1" noChangeArrowheads="1"/>
          </p:cNvPicPr>
          <p:nvPr/>
        </p:nvPicPr>
        <p:blipFill>
          <a:blip r:embed="rId5" cstate="print"/>
          <a:srcRect/>
          <a:stretch>
            <a:fillRect/>
          </a:stretch>
        </p:blipFill>
        <p:spPr bwMode="auto">
          <a:xfrm>
            <a:off x="1668463" y="3927475"/>
            <a:ext cx="5884862" cy="2751138"/>
          </a:xfrm>
          <a:prstGeom prst="rect">
            <a:avLst/>
          </a:prstGeom>
          <a:noFill/>
        </p:spPr>
      </p:pic>
    </p:spTree>
    <p:extLst>
      <p:ext uri="{BB962C8B-B14F-4D97-AF65-F5344CB8AC3E}">
        <p14:creationId xmlns:p14="http://schemas.microsoft.com/office/powerpoint/2010/main" val="28075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041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904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Outline (Ch. 5)</a:t>
            </a:r>
          </a:p>
        </p:txBody>
      </p:sp>
      <p:sp>
        <p:nvSpPr>
          <p:cNvPr id="4099" name="Content Placeholder 2"/>
          <p:cNvSpPr>
            <a:spLocks noGrp="1"/>
          </p:cNvSpPr>
          <p:nvPr>
            <p:ph idx="1"/>
          </p:nvPr>
        </p:nvSpPr>
        <p:spPr/>
        <p:txBody>
          <a:bodyPr/>
          <a:lstStyle/>
          <a:p>
            <a:r>
              <a:rPr lang="en-US" dirty="0"/>
              <a:t>Depth: The Rouge Dimension</a:t>
            </a:r>
          </a:p>
          <a:p>
            <a:r>
              <a:rPr lang="en-US" dirty="0"/>
              <a:t>Motion: What Is It Good For?</a:t>
            </a:r>
          </a:p>
          <a:p>
            <a:r>
              <a:rPr lang="en-US" dirty="0"/>
              <a:t>Stereopsis: Stereo Vision</a:t>
            </a:r>
          </a:p>
          <a:p>
            <a:r>
              <a:rPr lang="en-US" dirty="0"/>
              <a:t>Shape from X  </a:t>
            </a:r>
            <a:r>
              <a:rPr lang="en-US" dirty="0">
                <a:solidFill>
                  <a:srgbClr val="FF0000"/>
                </a:solidFill>
              </a:rPr>
              <a:t>(optional)</a:t>
            </a:r>
          </a:p>
          <a:p>
            <a:pPr lvl="1"/>
            <a:r>
              <a:rPr lang="en-US" dirty="0"/>
              <a:t>Motion, Stereo, Shading, Texture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Rectangle 2"/>
          <p:cNvSpPr>
            <a:spLocks noChangeArrowheads="1"/>
          </p:cNvSpPr>
          <p:nvPr/>
        </p:nvSpPr>
        <p:spPr bwMode="auto">
          <a:xfrm>
            <a:off x="457200" y="2971800"/>
            <a:ext cx="8229600" cy="2590800"/>
          </a:xfrm>
          <a:prstGeom prst="rect">
            <a:avLst/>
          </a:prstGeom>
          <a:solidFill>
            <a:schemeClr val="bg2"/>
          </a:solidFill>
          <a:ln w="12700">
            <a:solidFill>
              <a:schemeClr val="tx1"/>
            </a:solidFill>
            <a:miter lim="800000"/>
            <a:headEnd type="none" w="sm" len="sm"/>
            <a:tailEnd type="none" w="sm" len="sm"/>
          </a:ln>
          <a:effectLst/>
        </p:spPr>
        <p:txBody>
          <a:bodyPr wrap="none" anchor="ctr"/>
          <a:lstStyle/>
          <a:p>
            <a:endParaRPr lang="en-US"/>
          </a:p>
        </p:txBody>
      </p:sp>
      <p:sp>
        <p:nvSpPr>
          <p:cNvPr id="905219" name="Rectangle 3"/>
          <p:cNvSpPr>
            <a:spLocks noGrp="1" noChangeArrowheads="1"/>
          </p:cNvSpPr>
          <p:nvPr>
            <p:ph type="title"/>
          </p:nvPr>
        </p:nvSpPr>
        <p:spPr>
          <a:xfrm>
            <a:off x="381001" y="285750"/>
            <a:ext cx="8686800" cy="609600"/>
          </a:xfrm>
        </p:spPr>
        <p:txBody>
          <a:bodyPr/>
          <a:lstStyle/>
          <a:p>
            <a:r>
              <a:rPr lang="en-US" dirty="0"/>
              <a:t>The Effect of Perspective</a:t>
            </a:r>
          </a:p>
        </p:txBody>
      </p:sp>
      <p:pic>
        <p:nvPicPr>
          <p:cNvPr id="905220" name="Picture 4"/>
          <p:cNvPicPr>
            <a:picLocks noChangeAspect="1" noChangeArrowheads="1"/>
          </p:cNvPicPr>
          <p:nvPr/>
        </p:nvPicPr>
        <p:blipFill>
          <a:blip r:embed="rId2" cstate="print"/>
          <a:srcRect/>
          <a:stretch>
            <a:fillRect/>
          </a:stretch>
        </p:blipFill>
        <p:spPr bwMode="auto">
          <a:xfrm>
            <a:off x="533400" y="3048000"/>
            <a:ext cx="8075613" cy="2509838"/>
          </a:xfrm>
          <a:prstGeom prst="rect">
            <a:avLst/>
          </a:prstGeom>
          <a:noFill/>
          <a:ln w="12700">
            <a:noFill/>
            <a:miter lim="800000"/>
            <a:headEnd type="none" w="sm" len="sm"/>
            <a:tailEnd type="none" w="sm" len="sm"/>
          </a:ln>
          <a:effectLst/>
        </p:spPr>
      </p:pic>
      <p:pic>
        <p:nvPicPr>
          <p:cNvPr id="905221" name="Picture 5"/>
          <p:cNvPicPr>
            <a:picLocks noChangeAspect="1" noChangeArrowheads="1"/>
          </p:cNvPicPr>
          <p:nvPr/>
        </p:nvPicPr>
        <p:blipFill>
          <a:blip r:embed="rId3" cstate="print"/>
          <a:srcRect/>
          <a:stretch>
            <a:fillRect/>
          </a:stretch>
        </p:blipFill>
        <p:spPr bwMode="auto">
          <a:xfrm>
            <a:off x="457200" y="1676400"/>
            <a:ext cx="2913063" cy="1252538"/>
          </a:xfrm>
          <a:prstGeom prst="rect">
            <a:avLst/>
          </a:prstGeom>
          <a:noFill/>
          <a:ln w="12700">
            <a:noFill/>
            <a:miter lim="800000"/>
            <a:headEnd type="none" w="sm" len="sm"/>
            <a:tailEnd type="none" w="sm" len="sm"/>
          </a:ln>
          <a:effectLst/>
        </p:spPr>
      </p:pic>
    </p:spTree>
    <p:extLst>
      <p:ext uri="{BB962C8B-B14F-4D97-AF65-F5344CB8AC3E}">
        <p14:creationId xmlns:p14="http://schemas.microsoft.com/office/powerpoint/2010/main" val="1301170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Rectangle 2"/>
          <p:cNvSpPr>
            <a:spLocks noGrp="1" noChangeArrowheads="1"/>
          </p:cNvSpPr>
          <p:nvPr>
            <p:ph type="title"/>
          </p:nvPr>
        </p:nvSpPr>
        <p:spPr>
          <a:xfrm>
            <a:off x="381000" y="285750"/>
            <a:ext cx="8610600" cy="609600"/>
          </a:xfrm>
        </p:spPr>
        <p:txBody>
          <a:bodyPr/>
          <a:lstStyle/>
          <a:p>
            <a:r>
              <a:rPr lang="en-US" dirty="0"/>
              <a:t>Texture Gradient</a:t>
            </a:r>
          </a:p>
        </p:txBody>
      </p:sp>
      <p:sp>
        <p:nvSpPr>
          <p:cNvPr id="906243" name="Text Box 3"/>
          <p:cNvSpPr txBox="1">
            <a:spLocks noChangeArrowheads="1"/>
          </p:cNvSpPr>
          <p:nvPr/>
        </p:nvSpPr>
        <p:spPr bwMode="auto">
          <a:xfrm>
            <a:off x="152400" y="6240463"/>
            <a:ext cx="2544763" cy="581025"/>
          </a:xfrm>
          <a:prstGeom prst="rect">
            <a:avLst/>
          </a:prstGeom>
          <a:noFill/>
          <a:ln w="12700">
            <a:noFill/>
            <a:miter lim="800000"/>
            <a:headEnd type="none" w="sm" len="sm"/>
            <a:tailEnd type="none" w="sm" len="sm"/>
          </a:ln>
          <a:effectLst/>
        </p:spPr>
        <p:txBody>
          <a:bodyPr wrap="none">
            <a:spAutoFit/>
          </a:bodyPr>
          <a:lstStyle/>
          <a:p>
            <a:r>
              <a:rPr lang="en-US" sz="1600" i="1">
                <a:solidFill>
                  <a:schemeClr val="accent2"/>
                </a:solidFill>
              </a:rPr>
              <a:t>Sunflowers in Fargo, ND</a:t>
            </a:r>
          </a:p>
          <a:p>
            <a:r>
              <a:rPr lang="en-US" sz="1600" i="1">
                <a:solidFill>
                  <a:schemeClr val="accent2"/>
                </a:solidFill>
              </a:rPr>
              <a:t>Photo by Bruce Fitz</a:t>
            </a:r>
          </a:p>
        </p:txBody>
      </p:sp>
      <p:pic>
        <p:nvPicPr>
          <p:cNvPr id="906244" name="Picture 4"/>
          <p:cNvPicPr>
            <a:picLocks noChangeAspect="1" noChangeArrowheads="1"/>
          </p:cNvPicPr>
          <p:nvPr/>
        </p:nvPicPr>
        <p:blipFill>
          <a:blip r:embed="rId2" cstate="print"/>
          <a:srcRect/>
          <a:stretch>
            <a:fillRect/>
          </a:stretch>
        </p:blipFill>
        <p:spPr bwMode="auto">
          <a:xfrm>
            <a:off x="1104900" y="1576388"/>
            <a:ext cx="6934200" cy="4291012"/>
          </a:xfrm>
          <a:prstGeom prst="rect">
            <a:avLst/>
          </a:prstGeom>
          <a:noFill/>
          <a:effectLst>
            <a:outerShdw dist="89803" dir="2700000" algn="ctr" rotWithShape="0">
              <a:srgbClr val="424680"/>
            </a:outerShdw>
          </a:effectLst>
        </p:spPr>
      </p:pic>
      <p:sp>
        <p:nvSpPr>
          <p:cNvPr id="906245" name="Text Box 5"/>
          <p:cNvSpPr txBox="1">
            <a:spLocks noChangeArrowheads="1"/>
          </p:cNvSpPr>
          <p:nvPr/>
        </p:nvSpPr>
        <p:spPr bwMode="auto">
          <a:xfrm>
            <a:off x="5540375" y="6553200"/>
            <a:ext cx="3603625" cy="304800"/>
          </a:xfrm>
          <a:prstGeom prst="rect">
            <a:avLst/>
          </a:prstGeom>
          <a:noFill/>
          <a:ln w="12700">
            <a:noFill/>
            <a:miter lim="800000"/>
            <a:headEnd type="none" w="sm" len="sm"/>
            <a:tailEnd type="none" w="sm" len="sm"/>
          </a:ln>
          <a:effectLst/>
        </p:spPr>
        <p:txBody>
          <a:bodyPr wrap="none">
            <a:spAutoFit/>
          </a:bodyPr>
          <a:lstStyle/>
          <a:p>
            <a:r>
              <a:rPr lang="en-US" sz="1400" b="0" i="1">
                <a:solidFill>
                  <a:schemeClr val="accent2"/>
                </a:solidFill>
              </a:rPr>
              <a:t>http://www.ars.usda.gov/is/graphics/photos/</a:t>
            </a:r>
          </a:p>
        </p:txBody>
      </p:sp>
    </p:spTree>
    <p:extLst>
      <p:ext uri="{BB962C8B-B14F-4D97-AF65-F5344CB8AC3E}">
        <p14:creationId xmlns:p14="http://schemas.microsoft.com/office/powerpoint/2010/main" val="104160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Rectangle 2"/>
          <p:cNvSpPr>
            <a:spLocks noGrp="1" noChangeArrowheads="1"/>
          </p:cNvSpPr>
          <p:nvPr>
            <p:ph type="title"/>
          </p:nvPr>
        </p:nvSpPr>
        <p:spPr>
          <a:xfrm>
            <a:off x="381000" y="285750"/>
            <a:ext cx="8772525" cy="609600"/>
          </a:xfrm>
        </p:spPr>
        <p:txBody>
          <a:bodyPr/>
          <a:lstStyle/>
          <a:p>
            <a:r>
              <a:rPr lang="en-US" dirty="0"/>
              <a:t>Texture Gradients</a:t>
            </a:r>
          </a:p>
        </p:txBody>
      </p:sp>
      <p:pic>
        <p:nvPicPr>
          <p:cNvPr id="907267" name="Picture 3"/>
          <p:cNvPicPr>
            <a:picLocks noChangeAspect="1" noChangeArrowheads="1"/>
          </p:cNvPicPr>
          <p:nvPr/>
        </p:nvPicPr>
        <p:blipFill>
          <a:blip r:embed="rId2" cstate="print"/>
          <a:srcRect/>
          <a:stretch>
            <a:fillRect/>
          </a:stretch>
        </p:blipFill>
        <p:spPr bwMode="auto">
          <a:xfrm>
            <a:off x="2743200" y="1219200"/>
            <a:ext cx="3554413" cy="5410200"/>
          </a:xfrm>
          <a:prstGeom prst="rect">
            <a:avLst/>
          </a:prstGeom>
          <a:noFill/>
          <a:effectLst>
            <a:outerShdw dist="89803" dir="2700000" algn="ctr" rotWithShape="0">
              <a:srgbClr val="424680"/>
            </a:outerShdw>
          </a:effectLst>
        </p:spPr>
      </p:pic>
    </p:spTree>
    <p:extLst>
      <p:ext uri="{BB962C8B-B14F-4D97-AF65-F5344CB8AC3E}">
        <p14:creationId xmlns:p14="http://schemas.microsoft.com/office/powerpoint/2010/main" val="2671211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0" name="Rectangle 2"/>
          <p:cNvSpPr>
            <a:spLocks noGrp="1" noChangeArrowheads="1"/>
          </p:cNvSpPr>
          <p:nvPr>
            <p:ph type="title"/>
          </p:nvPr>
        </p:nvSpPr>
        <p:spPr>
          <a:xfrm>
            <a:off x="381000" y="285750"/>
            <a:ext cx="8707438" cy="609600"/>
          </a:xfrm>
        </p:spPr>
        <p:txBody>
          <a:bodyPr/>
          <a:lstStyle/>
          <a:p>
            <a:r>
              <a:rPr lang="en-US" dirty="0"/>
              <a:t>Edges</a:t>
            </a:r>
          </a:p>
        </p:txBody>
      </p:sp>
      <p:pic>
        <p:nvPicPr>
          <p:cNvPr id="908291" name="Picture 3"/>
          <p:cNvPicPr>
            <a:picLocks noChangeAspect="1" noChangeArrowheads="1"/>
          </p:cNvPicPr>
          <p:nvPr/>
        </p:nvPicPr>
        <p:blipFill>
          <a:blip r:embed="rId2" cstate="print"/>
          <a:srcRect/>
          <a:stretch>
            <a:fillRect/>
          </a:stretch>
        </p:blipFill>
        <p:spPr bwMode="auto">
          <a:xfrm>
            <a:off x="881063" y="1295400"/>
            <a:ext cx="7380287" cy="4946650"/>
          </a:xfrm>
          <a:prstGeom prst="rect">
            <a:avLst/>
          </a:prstGeom>
          <a:noFill/>
          <a:effectLst>
            <a:outerShdw dist="89803" dir="2700000" algn="ctr" rotWithShape="0">
              <a:srgbClr val="424680"/>
            </a:outerShdw>
          </a:effectLst>
        </p:spPr>
      </p:pic>
    </p:spTree>
    <p:extLst>
      <p:ext uri="{BB962C8B-B14F-4D97-AF65-F5344CB8AC3E}">
        <p14:creationId xmlns:p14="http://schemas.microsoft.com/office/powerpoint/2010/main" val="839689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Rectangle 2"/>
          <p:cNvSpPr>
            <a:spLocks noGrp="1" noChangeArrowheads="1"/>
          </p:cNvSpPr>
          <p:nvPr>
            <p:ph type="title"/>
          </p:nvPr>
        </p:nvSpPr>
        <p:spPr>
          <a:xfrm>
            <a:off x="381000" y="285750"/>
            <a:ext cx="8707438" cy="609600"/>
          </a:xfrm>
        </p:spPr>
        <p:txBody>
          <a:bodyPr/>
          <a:lstStyle/>
          <a:p>
            <a:r>
              <a:rPr lang="en-US" dirty="0"/>
              <a:t>Texture Edges</a:t>
            </a:r>
          </a:p>
        </p:txBody>
      </p:sp>
      <p:pic>
        <p:nvPicPr>
          <p:cNvPr id="909315" name="Picture 3"/>
          <p:cNvPicPr>
            <a:picLocks noChangeAspect="1" noChangeArrowheads="1"/>
          </p:cNvPicPr>
          <p:nvPr/>
        </p:nvPicPr>
        <p:blipFill>
          <a:blip r:embed="rId2" cstate="print"/>
          <a:srcRect/>
          <a:stretch>
            <a:fillRect/>
          </a:stretch>
        </p:blipFill>
        <p:spPr bwMode="auto">
          <a:xfrm>
            <a:off x="228600" y="2209800"/>
            <a:ext cx="4191000" cy="2770188"/>
          </a:xfrm>
          <a:prstGeom prst="rect">
            <a:avLst/>
          </a:prstGeom>
          <a:noFill/>
          <a:effectLst>
            <a:outerShdw dist="89803" dir="2700000" algn="ctr" rotWithShape="0">
              <a:srgbClr val="424680"/>
            </a:outerShdw>
          </a:effectLst>
        </p:spPr>
      </p:pic>
      <p:pic>
        <p:nvPicPr>
          <p:cNvPr id="909316" name="Picture 4"/>
          <p:cNvPicPr>
            <a:picLocks noChangeAspect="1" noChangeArrowheads="1"/>
          </p:cNvPicPr>
          <p:nvPr/>
        </p:nvPicPr>
        <p:blipFill>
          <a:blip r:embed="rId3" cstate="print"/>
          <a:srcRect/>
          <a:stretch>
            <a:fillRect/>
          </a:stretch>
        </p:blipFill>
        <p:spPr bwMode="auto">
          <a:xfrm>
            <a:off x="5029200" y="1066800"/>
            <a:ext cx="3708400" cy="5562600"/>
          </a:xfrm>
          <a:prstGeom prst="rect">
            <a:avLst/>
          </a:prstGeom>
          <a:noFill/>
          <a:effectLst>
            <a:outerShdw dist="89803" dir="2700000" algn="ctr" rotWithShape="0">
              <a:srgbClr val="424680"/>
            </a:outerShdw>
          </a:effectLst>
        </p:spPr>
      </p:pic>
    </p:spTree>
    <p:extLst>
      <p:ext uri="{BB962C8B-B14F-4D97-AF65-F5344CB8AC3E}">
        <p14:creationId xmlns:p14="http://schemas.microsoft.com/office/powerpoint/2010/main" val="30225321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Outline (Ch. 5)</a:t>
            </a:r>
          </a:p>
        </p:txBody>
      </p:sp>
      <p:sp>
        <p:nvSpPr>
          <p:cNvPr id="4099" name="Content Placeholder 2"/>
          <p:cNvSpPr>
            <a:spLocks noGrp="1"/>
          </p:cNvSpPr>
          <p:nvPr>
            <p:ph idx="1"/>
          </p:nvPr>
        </p:nvSpPr>
        <p:spPr/>
        <p:txBody>
          <a:bodyPr/>
          <a:lstStyle/>
          <a:p>
            <a:r>
              <a:rPr lang="en-US" dirty="0"/>
              <a:t>Depth: The Rouge Dimension</a:t>
            </a:r>
          </a:p>
          <a:p>
            <a:r>
              <a:rPr lang="en-US" dirty="0">
                <a:solidFill>
                  <a:srgbClr val="0000FF"/>
                </a:solidFill>
              </a:rPr>
              <a:t>Motion: What Is It Good For?</a:t>
            </a:r>
          </a:p>
          <a:p>
            <a:r>
              <a:rPr lang="en-US" dirty="0"/>
              <a:t>Stereopsis: Stereo Vision</a:t>
            </a:r>
          </a:p>
          <a:p>
            <a:r>
              <a:rPr lang="en-US" dirty="0"/>
              <a:t>Shape from X </a:t>
            </a:r>
          </a:p>
          <a:p>
            <a:pPr lvl="1"/>
            <a:r>
              <a:rPr lang="en-US" dirty="0"/>
              <a:t>Motion, Stereo, Shading, Texture</a:t>
            </a:r>
          </a:p>
        </p:txBody>
      </p:sp>
    </p:spTree>
    <p:extLst>
      <p:ext uri="{BB962C8B-B14F-4D97-AF65-F5344CB8AC3E}">
        <p14:creationId xmlns:p14="http://schemas.microsoft.com/office/powerpoint/2010/main" val="4139682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Motion: What Is It Good For?</a:t>
            </a:r>
          </a:p>
        </p:txBody>
      </p:sp>
      <p:sp>
        <p:nvSpPr>
          <p:cNvPr id="3" name="Content Placeholder 2"/>
          <p:cNvSpPr>
            <a:spLocks noGrp="1"/>
          </p:cNvSpPr>
          <p:nvPr>
            <p:ph idx="1"/>
          </p:nvPr>
        </p:nvSpPr>
        <p:spPr/>
        <p:txBody>
          <a:bodyPr/>
          <a:lstStyle/>
          <a:p>
            <a:r>
              <a:rPr lang="en-US" dirty="0"/>
              <a:t>Temporal Contrast Sensitivity</a:t>
            </a:r>
          </a:p>
          <a:p>
            <a:r>
              <a:rPr lang="en-US" dirty="0"/>
              <a:t>Motion Parallax and Optical Flow</a:t>
            </a:r>
          </a:p>
          <a:p>
            <a:r>
              <a:rPr lang="en-US" dirty="0"/>
              <a:t>Motion Blur</a:t>
            </a:r>
          </a:p>
          <a:p>
            <a:r>
              <a:rPr lang="en-US" dirty="0"/>
              <a:t>Shape from Motion</a:t>
            </a:r>
          </a:p>
          <a:p>
            <a:pPr lvl="1"/>
            <a:r>
              <a:rPr lang="en-US" dirty="0"/>
              <a:t>How Much Structure from How Much Motion</a:t>
            </a:r>
          </a:p>
        </p:txBody>
      </p:sp>
    </p:spTree>
    <p:extLst>
      <p:ext uri="{BB962C8B-B14F-4D97-AF65-F5344CB8AC3E}">
        <p14:creationId xmlns:p14="http://schemas.microsoft.com/office/powerpoint/2010/main" val="1899575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Contrast Sensitivity</a:t>
            </a:r>
          </a:p>
        </p:txBody>
      </p:sp>
      <p:sp>
        <p:nvSpPr>
          <p:cNvPr id="5" name="Rectangle 4"/>
          <p:cNvSpPr/>
          <p:nvPr/>
        </p:nvSpPr>
        <p:spPr>
          <a:xfrm>
            <a:off x="4800600" y="5181600"/>
            <a:ext cx="4572000" cy="1200329"/>
          </a:xfrm>
          <a:prstGeom prst="rect">
            <a:avLst/>
          </a:prstGeom>
        </p:spPr>
        <p:txBody>
          <a:bodyPr>
            <a:spAutoFit/>
          </a:bodyPr>
          <a:lstStyle/>
          <a:p>
            <a:r>
              <a:rPr lang="en-US" dirty="0"/>
              <a:t>Ability to detect flicker at different flicker</a:t>
            </a:r>
          </a:p>
          <a:p>
            <a:r>
              <a:rPr lang="en-US" dirty="0"/>
              <a:t>rates defines the </a:t>
            </a:r>
            <a:r>
              <a:rPr lang="en-US" dirty="0">
                <a:solidFill>
                  <a:srgbClr val="0000FF"/>
                </a:solidFill>
              </a:rPr>
              <a:t>temporal contrast sensitivity function</a:t>
            </a:r>
            <a:r>
              <a:rPr lang="en-US" dirty="0"/>
              <a:t>. Note both axes are logarithmic.</a:t>
            </a:r>
          </a:p>
        </p:txBody>
      </p:sp>
      <p:sp>
        <p:nvSpPr>
          <p:cNvPr id="6" name="Rectangle 5"/>
          <p:cNvSpPr/>
          <p:nvPr/>
        </p:nvSpPr>
        <p:spPr>
          <a:xfrm>
            <a:off x="228600" y="1981200"/>
            <a:ext cx="3962400" cy="3785652"/>
          </a:xfrm>
          <a:prstGeom prst="rect">
            <a:avLst/>
          </a:prstGeom>
        </p:spPr>
        <p:txBody>
          <a:bodyPr wrap="square">
            <a:spAutoFit/>
          </a:bodyPr>
          <a:lstStyle/>
          <a:p>
            <a:r>
              <a:rPr lang="en-US" sz="2000" dirty="0"/>
              <a:t>We have the highest temporal resolution for changes that happen about 10 times per second, or </a:t>
            </a:r>
            <a:r>
              <a:rPr lang="en-US" sz="2000" dirty="0">
                <a:solidFill>
                  <a:srgbClr val="0000FF"/>
                </a:solidFill>
              </a:rPr>
              <a:t>10 Hz</a:t>
            </a:r>
            <a:r>
              <a:rPr lang="en-US" sz="2000" dirty="0"/>
              <a:t>. </a:t>
            </a:r>
          </a:p>
          <a:p>
            <a:endParaRPr lang="en-US" sz="2000" dirty="0"/>
          </a:p>
          <a:p>
            <a:r>
              <a:rPr lang="en-US" sz="2000" dirty="0"/>
              <a:t>We’re almost blind to changes above about </a:t>
            </a:r>
            <a:r>
              <a:rPr lang="en-US" sz="2000" dirty="0">
                <a:solidFill>
                  <a:srgbClr val="0000FF"/>
                </a:solidFill>
              </a:rPr>
              <a:t>30 Hz</a:t>
            </a:r>
            <a:r>
              <a:rPr lang="en-US" sz="2000" dirty="0"/>
              <a:t>, which is why we see the images in a movie, projected at a 30 frames per second, as continuous motion, rather than as the sequence of static images they really are.</a:t>
            </a:r>
          </a:p>
        </p:txBody>
      </p:sp>
      <p:grpSp>
        <p:nvGrpSpPr>
          <p:cNvPr id="11" name="Group 10"/>
          <p:cNvGrpSpPr/>
          <p:nvPr/>
        </p:nvGrpSpPr>
        <p:grpSpPr>
          <a:xfrm>
            <a:off x="4343400" y="1828800"/>
            <a:ext cx="4586096" cy="3188732"/>
            <a:chOff x="4343400" y="1828800"/>
            <a:chExt cx="4586096" cy="3188732"/>
          </a:xfrm>
        </p:grpSpPr>
        <p:pic>
          <p:nvPicPr>
            <p:cNvPr id="4" name="Picture 3" descr="fig0506b.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1828800"/>
              <a:ext cx="4586096" cy="3140898"/>
            </a:xfrm>
            <a:prstGeom prst="rect">
              <a:avLst/>
            </a:prstGeom>
          </p:spPr>
        </p:pic>
        <p:sp>
          <p:nvSpPr>
            <p:cNvPr id="3" name="Rectangle 2"/>
            <p:cNvSpPr/>
            <p:nvPr/>
          </p:nvSpPr>
          <p:spPr>
            <a:xfrm>
              <a:off x="7848600" y="4648200"/>
              <a:ext cx="787671" cy="369332"/>
            </a:xfrm>
            <a:prstGeom prst="rect">
              <a:avLst/>
            </a:prstGeom>
          </p:spPr>
          <p:txBody>
            <a:bodyPr wrap="none">
              <a:spAutoFit/>
            </a:bodyPr>
            <a:lstStyle/>
            <a:p>
              <a:r>
                <a:rPr lang="en-US" dirty="0">
                  <a:solidFill>
                    <a:srgbClr val="0000FF"/>
                  </a:solidFill>
                </a:rPr>
                <a:t>30 Hz</a:t>
              </a:r>
              <a:endParaRPr lang="en-US" dirty="0"/>
            </a:p>
          </p:txBody>
        </p:sp>
        <p:cxnSp>
          <p:nvCxnSpPr>
            <p:cNvPr id="8" name="Straight Arrow Connector 7"/>
            <p:cNvCxnSpPr/>
            <p:nvPr/>
          </p:nvCxnSpPr>
          <p:spPr bwMode="auto">
            <a:xfrm>
              <a:off x="8153400" y="3810000"/>
              <a:ext cx="8801" cy="914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Tree>
    <p:extLst>
      <p:ext uri="{BB962C8B-B14F-4D97-AF65-F5344CB8AC3E}">
        <p14:creationId xmlns:p14="http://schemas.microsoft.com/office/powerpoint/2010/main" val="701964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Motion Parallax </a:t>
            </a:r>
            <a:br>
              <a:rPr lang="en-US" dirty="0"/>
            </a:br>
            <a:endParaRPr lang="en-US" dirty="0"/>
          </a:p>
        </p:txBody>
      </p:sp>
      <p:pic>
        <p:nvPicPr>
          <p:cNvPr id="7" name="Picture 6"/>
          <p:cNvPicPr>
            <a:picLocks noChangeAspect="1"/>
          </p:cNvPicPr>
          <p:nvPr/>
        </p:nvPicPr>
        <p:blipFill>
          <a:blip r:embed="rId2"/>
          <a:stretch>
            <a:fillRect/>
          </a:stretch>
        </p:blipFill>
        <p:spPr>
          <a:xfrm>
            <a:off x="3886200" y="1524000"/>
            <a:ext cx="4735074" cy="3794578"/>
          </a:xfrm>
          <a:prstGeom prst="rect">
            <a:avLst/>
          </a:prstGeom>
        </p:spPr>
      </p:pic>
      <p:sp>
        <p:nvSpPr>
          <p:cNvPr id="8" name="Rectangle 7"/>
          <p:cNvSpPr/>
          <p:nvPr/>
        </p:nvSpPr>
        <p:spPr>
          <a:xfrm>
            <a:off x="304800" y="1676400"/>
            <a:ext cx="3505200" cy="3170099"/>
          </a:xfrm>
          <a:prstGeom prst="rect">
            <a:avLst/>
          </a:prstGeom>
        </p:spPr>
        <p:txBody>
          <a:bodyPr wrap="square">
            <a:spAutoFit/>
          </a:bodyPr>
          <a:lstStyle/>
          <a:p>
            <a:r>
              <a:rPr lang="en-US" sz="2000" dirty="0">
                <a:solidFill>
                  <a:srgbClr val="0000FF"/>
                </a:solidFill>
              </a:rPr>
              <a:t>Motion parallax </a:t>
            </a:r>
            <a:r>
              <a:rPr lang="en-US" sz="2000" dirty="0"/>
              <a:t>is caused by the differential speed with which stationary objects move across the retinal image, a speed which depends on their distances from a moving observer looking at a single point (called the “fixation point”) in the world</a:t>
            </a:r>
          </a:p>
        </p:txBody>
      </p:sp>
      <p:sp>
        <p:nvSpPr>
          <p:cNvPr id="9" name="Rectangle 8"/>
          <p:cNvSpPr/>
          <p:nvPr/>
        </p:nvSpPr>
        <p:spPr>
          <a:xfrm>
            <a:off x="3276600" y="5257800"/>
            <a:ext cx="5715000" cy="1477328"/>
          </a:xfrm>
          <a:prstGeom prst="rect">
            <a:avLst/>
          </a:prstGeom>
        </p:spPr>
        <p:txBody>
          <a:bodyPr wrap="square">
            <a:spAutoFit/>
          </a:bodyPr>
          <a:lstStyle/>
          <a:p>
            <a:r>
              <a:rPr lang="en-US" dirty="0"/>
              <a:t>Extreme example of motion parallax. This picture was taken from a moving train.  The bushes in the foreground are blurred by their rapid motion across the image, whereas the trees in the background remain relatively sharp.</a:t>
            </a:r>
          </a:p>
        </p:txBody>
      </p:sp>
    </p:spTree>
    <p:extLst>
      <p:ext uri="{BB962C8B-B14F-4D97-AF65-F5344CB8AC3E}">
        <p14:creationId xmlns:p14="http://schemas.microsoft.com/office/powerpoint/2010/main" val="109137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Optical Flow</a:t>
            </a:r>
            <a:br>
              <a:rPr lang="en-US" dirty="0"/>
            </a:br>
            <a:endParaRPr lang="en-US" dirty="0"/>
          </a:p>
        </p:txBody>
      </p:sp>
      <p:pic>
        <p:nvPicPr>
          <p:cNvPr id="6" name="Picture 5"/>
          <p:cNvPicPr>
            <a:picLocks noChangeAspect="1"/>
          </p:cNvPicPr>
          <p:nvPr/>
        </p:nvPicPr>
        <p:blipFill>
          <a:blip r:embed="rId2"/>
          <a:stretch>
            <a:fillRect/>
          </a:stretch>
        </p:blipFill>
        <p:spPr>
          <a:xfrm>
            <a:off x="4495800" y="1905000"/>
            <a:ext cx="4419600" cy="3137612"/>
          </a:xfrm>
          <a:prstGeom prst="rect">
            <a:avLst/>
          </a:prstGeom>
        </p:spPr>
      </p:pic>
      <p:sp>
        <p:nvSpPr>
          <p:cNvPr id="3" name="Rectangle 2"/>
          <p:cNvSpPr/>
          <p:nvPr/>
        </p:nvSpPr>
        <p:spPr>
          <a:xfrm>
            <a:off x="4552071" y="5257800"/>
            <a:ext cx="4572000" cy="646331"/>
          </a:xfrm>
          <a:prstGeom prst="rect">
            <a:avLst/>
          </a:prstGeom>
        </p:spPr>
        <p:txBody>
          <a:bodyPr>
            <a:spAutoFit/>
          </a:bodyPr>
          <a:lstStyle/>
          <a:p>
            <a:r>
              <a:rPr lang="en-US" dirty="0"/>
              <a:t>Pattern of optic flow resulting from motion, as if the observer is traveling into a tunnel.</a:t>
            </a:r>
          </a:p>
        </p:txBody>
      </p:sp>
      <p:sp>
        <p:nvSpPr>
          <p:cNvPr id="4" name="Rectangle 3"/>
          <p:cNvSpPr/>
          <p:nvPr/>
        </p:nvSpPr>
        <p:spPr>
          <a:xfrm>
            <a:off x="304800" y="1752600"/>
            <a:ext cx="3581400" cy="3785652"/>
          </a:xfrm>
          <a:prstGeom prst="rect">
            <a:avLst/>
          </a:prstGeom>
        </p:spPr>
        <p:txBody>
          <a:bodyPr wrap="square">
            <a:spAutoFit/>
          </a:bodyPr>
          <a:lstStyle/>
          <a:p>
            <a:r>
              <a:rPr lang="en-US" sz="2000" dirty="0"/>
              <a:t>When an insect flies toward a</a:t>
            </a:r>
          </a:p>
          <a:p>
            <a:r>
              <a:rPr lang="en-US" sz="2000" dirty="0"/>
              <a:t>particular point, </a:t>
            </a:r>
            <a:r>
              <a:rPr lang="en-US" sz="2000" dirty="0">
                <a:solidFill>
                  <a:srgbClr val="0000FF"/>
                </a:solidFill>
              </a:rPr>
              <a:t>the visual world appears to flow around the insect (viewer), with nearby points having greater speed across the eye’s images than distant points.</a:t>
            </a:r>
            <a:r>
              <a:rPr lang="en-US" sz="2000" dirty="0"/>
              <a:t> This optic flow field has zero speed only at the point to which the insect is heading, and it is therefore called the “</a:t>
            </a:r>
            <a:r>
              <a:rPr lang="en-US" sz="2000" dirty="0">
                <a:solidFill>
                  <a:srgbClr val="0000FF"/>
                </a:solidFill>
              </a:rPr>
              <a:t>focus of expansion” -FOE</a:t>
            </a:r>
            <a:r>
              <a:rPr lang="en-US" sz="2000" dirty="0"/>
              <a:t> </a:t>
            </a:r>
          </a:p>
        </p:txBody>
      </p:sp>
    </p:spTree>
    <p:extLst>
      <p:ext uri="{BB962C8B-B14F-4D97-AF65-F5344CB8AC3E}">
        <p14:creationId xmlns:p14="http://schemas.microsoft.com/office/powerpoint/2010/main" val="188345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Outline (Ch. 5)</a:t>
            </a:r>
          </a:p>
        </p:txBody>
      </p:sp>
      <p:sp>
        <p:nvSpPr>
          <p:cNvPr id="4099" name="Content Placeholder 2"/>
          <p:cNvSpPr>
            <a:spLocks noGrp="1"/>
          </p:cNvSpPr>
          <p:nvPr>
            <p:ph idx="1"/>
          </p:nvPr>
        </p:nvSpPr>
        <p:spPr/>
        <p:txBody>
          <a:bodyPr/>
          <a:lstStyle/>
          <a:p>
            <a:r>
              <a:rPr lang="en-US" dirty="0">
                <a:solidFill>
                  <a:srgbClr val="0000FF"/>
                </a:solidFill>
              </a:rPr>
              <a:t>Depth: The Rouge Dimension</a:t>
            </a:r>
          </a:p>
          <a:p>
            <a:r>
              <a:rPr lang="en-US" dirty="0"/>
              <a:t>Motion: What Is It Good For?</a:t>
            </a:r>
          </a:p>
          <a:p>
            <a:r>
              <a:rPr lang="en-US" dirty="0"/>
              <a:t>Stereopsis: Stereo Vision</a:t>
            </a:r>
          </a:p>
          <a:p>
            <a:r>
              <a:rPr lang="en-US" dirty="0"/>
              <a:t>Shape from X </a:t>
            </a:r>
          </a:p>
          <a:p>
            <a:pPr lvl="1"/>
            <a:r>
              <a:rPr lang="en-US" dirty="0"/>
              <a:t>Motion, Stereo, Shading, Texture</a:t>
            </a:r>
          </a:p>
        </p:txBody>
      </p:sp>
    </p:spTree>
    <p:extLst>
      <p:ext uri="{BB962C8B-B14F-4D97-AF65-F5344CB8AC3E}">
        <p14:creationId xmlns:p14="http://schemas.microsoft.com/office/powerpoint/2010/main" val="41396828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Motion Parallax &amp; Optical Flow</a:t>
            </a:r>
            <a:br>
              <a:rPr lang="en-US" dirty="0"/>
            </a:br>
            <a:endParaRPr lang="en-US" dirty="0"/>
          </a:p>
        </p:txBody>
      </p:sp>
      <p:pic>
        <p:nvPicPr>
          <p:cNvPr id="3" name="Picture 2"/>
          <p:cNvPicPr>
            <a:picLocks noChangeAspect="1"/>
          </p:cNvPicPr>
          <p:nvPr/>
        </p:nvPicPr>
        <p:blipFill>
          <a:blip r:embed="rId2"/>
          <a:stretch>
            <a:fillRect/>
          </a:stretch>
        </p:blipFill>
        <p:spPr>
          <a:xfrm>
            <a:off x="1295400" y="1600200"/>
            <a:ext cx="2819400" cy="3672705"/>
          </a:xfrm>
          <a:prstGeom prst="rect">
            <a:avLst/>
          </a:prstGeom>
        </p:spPr>
      </p:pic>
      <p:pic>
        <p:nvPicPr>
          <p:cNvPr id="4" name="Picture 3"/>
          <p:cNvPicPr>
            <a:picLocks noChangeAspect="1"/>
          </p:cNvPicPr>
          <p:nvPr/>
        </p:nvPicPr>
        <p:blipFill>
          <a:blip r:embed="rId3"/>
          <a:stretch>
            <a:fillRect/>
          </a:stretch>
        </p:blipFill>
        <p:spPr>
          <a:xfrm>
            <a:off x="4724399" y="1524000"/>
            <a:ext cx="2542049" cy="3737696"/>
          </a:xfrm>
          <a:prstGeom prst="rect">
            <a:avLst/>
          </a:prstGeom>
        </p:spPr>
      </p:pic>
      <p:sp>
        <p:nvSpPr>
          <p:cNvPr id="5" name="Rectangle 4"/>
          <p:cNvSpPr/>
          <p:nvPr/>
        </p:nvSpPr>
        <p:spPr>
          <a:xfrm>
            <a:off x="7315200" y="4038600"/>
            <a:ext cx="633507" cy="369332"/>
          </a:xfrm>
          <a:prstGeom prst="rect">
            <a:avLst/>
          </a:prstGeom>
        </p:spPr>
        <p:txBody>
          <a:bodyPr wrap="none">
            <a:spAutoFit/>
          </a:bodyPr>
          <a:lstStyle/>
          <a:p>
            <a:r>
              <a:rPr lang="en-US" dirty="0"/>
              <a:t>T+R</a:t>
            </a:r>
          </a:p>
        </p:txBody>
      </p:sp>
      <p:sp>
        <p:nvSpPr>
          <p:cNvPr id="7" name="Rectangle 6"/>
          <p:cNvSpPr/>
          <p:nvPr/>
        </p:nvSpPr>
        <p:spPr>
          <a:xfrm>
            <a:off x="7315200" y="2743200"/>
            <a:ext cx="351378" cy="369332"/>
          </a:xfrm>
          <a:prstGeom prst="rect">
            <a:avLst/>
          </a:prstGeom>
        </p:spPr>
        <p:txBody>
          <a:bodyPr wrap="none">
            <a:spAutoFit/>
          </a:bodyPr>
          <a:lstStyle/>
          <a:p>
            <a:r>
              <a:rPr lang="en-US" dirty="0"/>
              <a:t>R</a:t>
            </a:r>
          </a:p>
        </p:txBody>
      </p:sp>
      <p:sp>
        <p:nvSpPr>
          <p:cNvPr id="8" name="Rectangle 7"/>
          <p:cNvSpPr/>
          <p:nvPr/>
        </p:nvSpPr>
        <p:spPr>
          <a:xfrm>
            <a:off x="7315200" y="1524000"/>
            <a:ext cx="325730" cy="369332"/>
          </a:xfrm>
          <a:prstGeom prst="rect">
            <a:avLst/>
          </a:prstGeom>
        </p:spPr>
        <p:txBody>
          <a:bodyPr wrap="none">
            <a:spAutoFit/>
          </a:bodyPr>
          <a:lstStyle/>
          <a:p>
            <a:r>
              <a:rPr lang="en-US" dirty="0"/>
              <a:t>T</a:t>
            </a:r>
          </a:p>
        </p:txBody>
      </p:sp>
      <p:sp>
        <p:nvSpPr>
          <p:cNvPr id="9" name="Rectangle 8"/>
          <p:cNvSpPr/>
          <p:nvPr/>
        </p:nvSpPr>
        <p:spPr>
          <a:xfrm>
            <a:off x="914400" y="5364195"/>
            <a:ext cx="7315200" cy="923330"/>
          </a:xfrm>
          <a:prstGeom prst="rect">
            <a:avLst/>
          </a:prstGeom>
        </p:spPr>
        <p:txBody>
          <a:bodyPr wrap="square">
            <a:spAutoFit/>
          </a:bodyPr>
          <a:lstStyle/>
          <a:p>
            <a:r>
              <a:rPr lang="en-US" dirty="0">
                <a:solidFill>
                  <a:srgbClr val="0000FF"/>
                </a:solidFill>
              </a:rPr>
              <a:t>Wiley Post</a:t>
            </a:r>
            <a:r>
              <a:rPr lang="en-US" dirty="0"/>
              <a:t>, shown here wearing an early high-altitude pressure suit, made the first solo flight around the world in less than eight days during 1933, despite </a:t>
            </a:r>
            <a:r>
              <a:rPr lang="en-US" dirty="0">
                <a:solidFill>
                  <a:srgbClr val="0000FF"/>
                </a:solidFill>
              </a:rPr>
              <a:t>having only one eye</a:t>
            </a:r>
            <a:r>
              <a:rPr lang="en-US" dirty="0"/>
              <a:t>.</a:t>
            </a:r>
          </a:p>
        </p:txBody>
      </p:sp>
    </p:spTree>
    <p:extLst>
      <p:ext uri="{BB962C8B-B14F-4D97-AF65-F5344CB8AC3E}">
        <p14:creationId xmlns:p14="http://schemas.microsoft.com/office/powerpoint/2010/main" val="1883459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Motion Parallax &amp; Optical Flow</a:t>
            </a:r>
          </a:p>
        </p:txBody>
      </p:sp>
      <p:pic>
        <p:nvPicPr>
          <p:cNvPr id="4" name="Picture 3"/>
          <p:cNvPicPr>
            <a:picLocks noChangeAspect="1"/>
          </p:cNvPicPr>
          <p:nvPr/>
        </p:nvPicPr>
        <p:blipFill>
          <a:blip r:embed="rId3"/>
          <a:stretch>
            <a:fillRect/>
          </a:stretch>
        </p:blipFill>
        <p:spPr>
          <a:xfrm>
            <a:off x="838201" y="1828800"/>
            <a:ext cx="3505200" cy="2985074"/>
          </a:xfrm>
          <a:prstGeom prst="rect">
            <a:avLst/>
          </a:prstGeom>
        </p:spPr>
      </p:pic>
      <p:pic>
        <p:nvPicPr>
          <p:cNvPr id="5" name="Picture 4"/>
          <p:cNvPicPr>
            <a:picLocks noChangeAspect="1"/>
          </p:cNvPicPr>
          <p:nvPr/>
        </p:nvPicPr>
        <p:blipFill>
          <a:blip r:embed="rId4"/>
          <a:stretch>
            <a:fillRect/>
          </a:stretch>
        </p:blipFill>
        <p:spPr>
          <a:xfrm>
            <a:off x="4724400" y="1828800"/>
            <a:ext cx="3746500" cy="2887813"/>
          </a:xfrm>
          <a:prstGeom prst="rect">
            <a:avLst/>
          </a:prstGeom>
        </p:spPr>
      </p:pic>
      <p:sp>
        <p:nvSpPr>
          <p:cNvPr id="6" name="Rectangle 5"/>
          <p:cNvSpPr/>
          <p:nvPr/>
        </p:nvSpPr>
        <p:spPr>
          <a:xfrm>
            <a:off x="304800" y="5029200"/>
            <a:ext cx="8610600" cy="1477328"/>
          </a:xfrm>
          <a:prstGeom prst="rect">
            <a:avLst/>
          </a:prstGeom>
        </p:spPr>
        <p:txBody>
          <a:bodyPr wrap="square">
            <a:spAutoFit/>
          </a:bodyPr>
          <a:lstStyle/>
          <a:p>
            <a:r>
              <a:rPr lang="en-US" dirty="0">
                <a:solidFill>
                  <a:srgbClr val="0000FF"/>
                </a:solidFill>
              </a:rPr>
              <a:t>Bees use optic flow to measure distance. </a:t>
            </a:r>
            <a:r>
              <a:rPr lang="en-US" dirty="0"/>
              <a:t>The waggle dance of the bee tells other</a:t>
            </a:r>
          </a:p>
          <a:p>
            <a:r>
              <a:rPr lang="en-US" dirty="0"/>
              <a:t>bees where to find food. Because this “distance” seems to be measured in</a:t>
            </a:r>
          </a:p>
          <a:p>
            <a:r>
              <a:rPr lang="en-US" dirty="0"/>
              <a:t>terms of the amount of optic flow encountered by the dancing bee on her way to</a:t>
            </a:r>
          </a:p>
          <a:p>
            <a:r>
              <a:rPr lang="en-US" dirty="0"/>
              <a:t>the food, placing a fine texture in a tunnel that leads to a food source makes the</a:t>
            </a:r>
          </a:p>
          <a:p>
            <a:r>
              <a:rPr lang="en-US" dirty="0"/>
              <a:t>bee think she has traveled farther than she really has.</a:t>
            </a:r>
          </a:p>
        </p:txBody>
      </p:sp>
    </p:spTree>
    <p:extLst>
      <p:ext uri="{BB962C8B-B14F-4D97-AF65-F5344CB8AC3E}">
        <p14:creationId xmlns:p14="http://schemas.microsoft.com/office/powerpoint/2010/main" val="1829658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Motion Parallax &amp; Optical Flow</a:t>
            </a:r>
          </a:p>
        </p:txBody>
      </p:sp>
      <p:pic>
        <p:nvPicPr>
          <p:cNvPr id="3" name="Picture 2"/>
          <p:cNvPicPr>
            <a:picLocks noChangeAspect="1"/>
          </p:cNvPicPr>
          <p:nvPr/>
        </p:nvPicPr>
        <p:blipFill>
          <a:blip r:embed="rId2"/>
          <a:stretch>
            <a:fillRect/>
          </a:stretch>
        </p:blipFill>
        <p:spPr>
          <a:xfrm>
            <a:off x="0" y="2286000"/>
            <a:ext cx="9144000" cy="1792224"/>
          </a:xfrm>
          <a:prstGeom prst="rect">
            <a:avLst/>
          </a:prstGeom>
        </p:spPr>
      </p:pic>
      <p:sp>
        <p:nvSpPr>
          <p:cNvPr id="4" name="Rectangle 3"/>
          <p:cNvSpPr/>
          <p:nvPr/>
        </p:nvSpPr>
        <p:spPr>
          <a:xfrm>
            <a:off x="381000" y="4648200"/>
            <a:ext cx="8458200" cy="923330"/>
          </a:xfrm>
          <a:prstGeom prst="rect">
            <a:avLst/>
          </a:prstGeom>
        </p:spPr>
        <p:txBody>
          <a:bodyPr wrap="square">
            <a:spAutoFit/>
          </a:bodyPr>
          <a:lstStyle/>
          <a:p>
            <a:r>
              <a:rPr lang="en-US" dirty="0"/>
              <a:t>Optic flow. The width of stripes on both sides of the road shrinks as the road</a:t>
            </a:r>
          </a:p>
          <a:p>
            <a:r>
              <a:rPr lang="en-US" dirty="0"/>
              <a:t>approaches a junction. This increases the optic flow experienced by drivers, tricking them into slowing down.</a:t>
            </a:r>
          </a:p>
        </p:txBody>
      </p:sp>
    </p:spTree>
    <p:extLst>
      <p:ext uri="{BB962C8B-B14F-4D97-AF65-F5344CB8AC3E}">
        <p14:creationId xmlns:p14="http://schemas.microsoft.com/office/powerpoint/2010/main" val="17386665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Motion Parallax &amp; Optical Flow</a:t>
            </a:r>
          </a:p>
        </p:txBody>
      </p:sp>
      <p:sp>
        <p:nvSpPr>
          <p:cNvPr id="3" name="Rectangle 2"/>
          <p:cNvSpPr/>
          <p:nvPr/>
        </p:nvSpPr>
        <p:spPr>
          <a:xfrm>
            <a:off x="304800" y="1676400"/>
            <a:ext cx="5943600" cy="4893647"/>
          </a:xfrm>
          <a:prstGeom prst="rect">
            <a:avLst/>
          </a:prstGeom>
        </p:spPr>
        <p:txBody>
          <a:bodyPr wrap="square">
            <a:spAutoFit/>
          </a:bodyPr>
          <a:lstStyle/>
          <a:p>
            <a:r>
              <a:rPr lang="en-US" sz="2400" dirty="0">
                <a:solidFill>
                  <a:srgbClr val="FF0000"/>
                </a:solidFill>
              </a:rPr>
              <a:t>Prove this is true:</a:t>
            </a:r>
          </a:p>
          <a:p>
            <a:r>
              <a:rPr lang="en-US" sz="2400" dirty="0"/>
              <a:t>The optics of vision dictate that the </a:t>
            </a:r>
            <a:r>
              <a:rPr lang="en-US" sz="2400" dirty="0">
                <a:solidFill>
                  <a:srgbClr val="0000FF"/>
                </a:solidFill>
              </a:rPr>
              <a:t>retinal speed s </a:t>
            </a:r>
            <a:r>
              <a:rPr lang="en-US" sz="2400" dirty="0"/>
              <a:t>of an object at an </a:t>
            </a:r>
            <a:r>
              <a:rPr lang="en-US" sz="2400" dirty="0">
                <a:solidFill>
                  <a:srgbClr val="0000FF"/>
                </a:solidFill>
              </a:rPr>
              <a:t>optic angle </a:t>
            </a:r>
            <a:r>
              <a:rPr lang="en-US" sz="2400" dirty="0" err="1">
                <a:solidFill>
                  <a:srgbClr val="0000FF"/>
                </a:solidFill>
              </a:rPr>
              <a:t>θ</a:t>
            </a:r>
            <a:r>
              <a:rPr lang="en-US" sz="2400" dirty="0"/>
              <a:t> (theta) from the insect’s heading direction (i.e., from the FOE) is determined by the insect’s </a:t>
            </a:r>
            <a:r>
              <a:rPr lang="en-US" sz="2400" dirty="0">
                <a:solidFill>
                  <a:srgbClr val="0000FF"/>
                </a:solidFill>
              </a:rPr>
              <a:t>speed v,</a:t>
            </a:r>
            <a:r>
              <a:rPr lang="en-US" sz="2400" dirty="0"/>
              <a:t> and the object’s </a:t>
            </a:r>
            <a:r>
              <a:rPr lang="en-US" sz="2400" dirty="0">
                <a:solidFill>
                  <a:srgbClr val="0000FF"/>
                </a:solidFill>
              </a:rPr>
              <a:t>distance d</a:t>
            </a:r>
            <a:r>
              <a:rPr lang="en-US" sz="2400" dirty="0"/>
              <a:t>. For objects that are almost straight ahead, a “small angle” approximation yields </a:t>
            </a:r>
          </a:p>
          <a:p>
            <a:endParaRPr lang="en-US" sz="2400" dirty="0"/>
          </a:p>
          <a:p>
            <a:r>
              <a:rPr lang="en-US" sz="2400" dirty="0">
                <a:solidFill>
                  <a:srgbClr val="0000FF"/>
                </a:solidFill>
              </a:rPr>
              <a:t>	d ≈ </a:t>
            </a:r>
            <a:r>
              <a:rPr lang="en-US" sz="2400" dirty="0" err="1">
                <a:solidFill>
                  <a:srgbClr val="0000FF"/>
                </a:solidFill>
              </a:rPr>
              <a:t>vθ</a:t>
            </a:r>
            <a:r>
              <a:rPr lang="en-US" sz="2400" dirty="0">
                <a:solidFill>
                  <a:srgbClr val="0000FF"/>
                </a:solidFill>
              </a:rPr>
              <a:t>/s </a:t>
            </a:r>
            <a:endParaRPr lang="en-US" sz="2400" dirty="0"/>
          </a:p>
          <a:p>
            <a:r>
              <a:rPr lang="en-US" sz="2400" dirty="0"/>
              <a:t>where the symbol ≈ means “approximately equal”</a:t>
            </a:r>
          </a:p>
        </p:txBody>
      </p:sp>
      <p:grpSp>
        <p:nvGrpSpPr>
          <p:cNvPr id="30" name="Group 29"/>
          <p:cNvGrpSpPr/>
          <p:nvPr/>
        </p:nvGrpSpPr>
        <p:grpSpPr>
          <a:xfrm>
            <a:off x="6705600" y="1981200"/>
            <a:ext cx="2082190" cy="3962400"/>
            <a:chOff x="6705600" y="1981200"/>
            <a:chExt cx="2082190" cy="3962400"/>
          </a:xfrm>
        </p:grpSpPr>
        <p:grpSp>
          <p:nvGrpSpPr>
            <p:cNvPr id="17" name="Group 16"/>
            <p:cNvGrpSpPr/>
            <p:nvPr/>
          </p:nvGrpSpPr>
          <p:grpSpPr>
            <a:xfrm>
              <a:off x="6705600" y="1981200"/>
              <a:ext cx="1981200" cy="3962400"/>
              <a:chOff x="6248400" y="1981200"/>
              <a:chExt cx="1981200" cy="3962400"/>
            </a:xfrm>
          </p:grpSpPr>
          <p:grpSp>
            <p:nvGrpSpPr>
              <p:cNvPr id="16" name="Group 15"/>
              <p:cNvGrpSpPr/>
              <p:nvPr/>
            </p:nvGrpSpPr>
            <p:grpSpPr>
              <a:xfrm>
                <a:off x="6248400" y="1981200"/>
                <a:ext cx="1981200" cy="3962400"/>
                <a:chOff x="6248400" y="1981200"/>
                <a:chExt cx="1981200" cy="3962400"/>
              </a:xfrm>
            </p:grpSpPr>
            <p:cxnSp>
              <p:nvCxnSpPr>
                <p:cNvPr id="5" name="Straight Arrow Connector 4"/>
                <p:cNvCxnSpPr/>
                <p:nvPr/>
              </p:nvCxnSpPr>
              <p:spPr bwMode="auto">
                <a:xfrm flipV="1">
                  <a:off x="7696200" y="2667000"/>
                  <a:ext cx="76200" cy="2971800"/>
                </a:xfrm>
                <a:prstGeom prst="straightConnector1">
                  <a:avLst/>
                </a:prstGeom>
                <a:solidFill>
                  <a:schemeClr val="accent1"/>
                </a:solidFill>
                <a:ln w="9525" cap="flat" cmpd="sng" algn="ctr">
                  <a:solidFill>
                    <a:schemeClr val="tx1"/>
                  </a:solidFill>
                  <a:prstDash val="solid"/>
                  <a:round/>
                  <a:headEnd type="diamond" w="lg" len="lg"/>
                  <a:tailEnd type="oval" w="lg" len="lg"/>
                </a:ln>
                <a:effectLst/>
              </p:spPr>
            </p:cxnSp>
            <p:cxnSp>
              <p:nvCxnSpPr>
                <p:cNvPr id="7" name="Straight Arrow Connector 6"/>
                <p:cNvCxnSpPr/>
                <p:nvPr/>
              </p:nvCxnSpPr>
              <p:spPr bwMode="auto">
                <a:xfrm flipH="1" flipV="1">
                  <a:off x="7162800" y="1981200"/>
                  <a:ext cx="533400" cy="3657600"/>
                </a:xfrm>
                <a:prstGeom prst="straightConnector1">
                  <a:avLst/>
                </a:prstGeom>
                <a:solidFill>
                  <a:schemeClr val="accent1"/>
                </a:solidFill>
                <a:ln w="9525" cap="flat" cmpd="sng" algn="ctr">
                  <a:solidFill>
                    <a:schemeClr val="tx1"/>
                  </a:solidFill>
                  <a:prstDash val="dash"/>
                  <a:round/>
                  <a:headEnd type="diamond" w="lg" len="lg"/>
                  <a:tailEnd type="oval" w="lg" len="lg"/>
                </a:ln>
                <a:effectLst/>
              </p:spPr>
            </p:cxnSp>
            <p:sp>
              <p:nvSpPr>
                <p:cNvPr id="9" name="Arc 8"/>
                <p:cNvSpPr/>
                <p:nvPr/>
              </p:nvSpPr>
              <p:spPr bwMode="auto">
                <a:xfrm rot="20680700">
                  <a:off x="6248400" y="5257800"/>
                  <a:ext cx="1981200" cy="685800"/>
                </a:xfrm>
                <a:prstGeom prst="arc">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cxnSp>
            <p:nvCxnSpPr>
              <p:cNvPr id="11" name="Straight Arrow Connector 10"/>
              <p:cNvCxnSpPr/>
              <p:nvPr/>
            </p:nvCxnSpPr>
            <p:spPr bwMode="auto">
              <a:xfrm flipH="1">
                <a:off x="6477000" y="1981200"/>
                <a:ext cx="685800" cy="838200"/>
              </a:xfrm>
              <a:prstGeom prst="straightConnector1">
                <a:avLst/>
              </a:prstGeom>
              <a:solidFill>
                <a:schemeClr val="accent1"/>
              </a:solidFill>
              <a:ln w="22225" cap="flat" cmpd="sng" algn="ctr">
                <a:solidFill>
                  <a:srgbClr val="FF0000"/>
                </a:solidFill>
                <a:prstDash val="solid"/>
                <a:round/>
                <a:headEnd type="none" w="med" len="med"/>
                <a:tailEnd type="arrow"/>
              </a:ln>
              <a:effectLst/>
            </p:spPr>
          </p:cxnSp>
          <p:cxnSp>
            <p:nvCxnSpPr>
              <p:cNvPr id="12" name="Straight Arrow Connector 11"/>
              <p:cNvCxnSpPr/>
              <p:nvPr/>
            </p:nvCxnSpPr>
            <p:spPr bwMode="auto">
              <a:xfrm flipH="1">
                <a:off x="7391400" y="5181600"/>
                <a:ext cx="228600" cy="76200"/>
              </a:xfrm>
              <a:prstGeom prst="straightConnector1">
                <a:avLst/>
              </a:prstGeom>
              <a:solidFill>
                <a:schemeClr val="accent1"/>
              </a:solidFill>
              <a:ln w="22225" cap="flat" cmpd="sng" algn="ctr">
                <a:solidFill>
                  <a:srgbClr val="FF0000"/>
                </a:solidFill>
                <a:prstDash val="solid"/>
                <a:round/>
                <a:headEnd type="none" w="med" len="med"/>
                <a:tailEnd type="arrow"/>
              </a:ln>
              <a:effectLst/>
            </p:spPr>
          </p:cxnSp>
        </p:grpSp>
        <p:cxnSp>
          <p:nvCxnSpPr>
            <p:cNvPr id="15" name="Straight Connector 14"/>
            <p:cNvCxnSpPr/>
            <p:nvPr/>
          </p:nvCxnSpPr>
          <p:spPr bwMode="auto">
            <a:xfrm flipH="1" flipV="1">
              <a:off x="6934200" y="2819400"/>
              <a:ext cx="1219200" cy="2895600"/>
            </a:xfrm>
            <a:prstGeom prst="line">
              <a:avLst/>
            </a:prstGeom>
            <a:solidFill>
              <a:schemeClr val="accent1"/>
            </a:solidFill>
            <a:ln w="9525" cap="flat" cmpd="sng" algn="ctr">
              <a:solidFill>
                <a:schemeClr val="tx1"/>
              </a:solidFill>
              <a:prstDash val="solid"/>
              <a:round/>
              <a:headEnd type="none" w="med" len="med"/>
              <a:tailEnd type="oval" w="lg" len="lg"/>
            </a:ln>
            <a:effectLst/>
          </p:spPr>
        </p:cxnSp>
        <p:sp>
          <p:nvSpPr>
            <p:cNvPr id="25" name="Rectangle 24"/>
            <p:cNvSpPr/>
            <p:nvPr/>
          </p:nvSpPr>
          <p:spPr>
            <a:xfrm>
              <a:off x="7848600" y="3352800"/>
              <a:ext cx="313044" cy="369332"/>
            </a:xfrm>
            <a:prstGeom prst="rect">
              <a:avLst/>
            </a:prstGeom>
          </p:spPr>
          <p:txBody>
            <a:bodyPr wrap="none">
              <a:spAutoFit/>
            </a:bodyPr>
            <a:lstStyle/>
            <a:p>
              <a:r>
                <a:rPr lang="en-US" dirty="0" err="1">
                  <a:solidFill>
                    <a:srgbClr val="0000FF"/>
                  </a:solidFill>
                </a:rPr>
                <a:t>θ</a:t>
              </a:r>
              <a:endParaRPr lang="en-US" dirty="0"/>
            </a:p>
          </p:txBody>
        </p:sp>
        <p:sp>
          <p:nvSpPr>
            <p:cNvPr id="26" name="Rectangle 25"/>
            <p:cNvSpPr/>
            <p:nvPr/>
          </p:nvSpPr>
          <p:spPr>
            <a:xfrm>
              <a:off x="8001000" y="2133600"/>
              <a:ext cx="786790" cy="369332"/>
            </a:xfrm>
            <a:prstGeom prst="rect">
              <a:avLst/>
            </a:prstGeom>
          </p:spPr>
          <p:txBody>
            <a:bodyPr wrap="square">
              <a:spAutoFit/>
            </a:bodyPr>
            <a:lstStyle/>
            <a:p>
              <a:r>
                <a:rPr lang="en-US" dirty="0"/>
                <a:t>FOE</a:t>
              </a:r>
            </a:p>
          </p:txBody>
        </p:sp>
        <p:sp>
          <p:nvSpPr>
            <p:cNvPr id="27" name="Rectangle 26"/>
            <p:cNvSpPr/>
            <p:nvPr/>
          </p:nvSpPr>
          <p:spPr>
            <a:xfrm>
              <a:off x="6934200" y="1981200"/>
              <a:ext cx="325730" cy="369332"/>
            </a:xfrm>
            <a:prstGeom prst="rect">
              <a:avLst/>
            </a:prstGeom>
          </p:spPr>
          <p:txBody>
            <a:bodyPr wrap="none">
              <a:spAutoFit/>
            </a:bodyPr>
            <a:lstStyle/>
            <a:p>
              <a:r>
                <a:rPr lang="en-US" dirty="0">
                  <a:solidFill>
                    <a:srgbClr val="0000FF"/>
                  </a:solidFill>
                </a:rPr>
                <a:t>v</a:t>
              </a:r>
              <a:endParaRPr lang="en-US" dirty="0"/>
            </a:p>
          </p:txBody>
        </p:sp>
        <p:sp>
          <p:nvSpPr>
            <p:cNvPr id="28" name="Rectangle 27"/>
            <p:cNvSpPr/>
            <p:nvPr/>
          </p:nvSpPr>
          <p:spPr>
            <a:xfrm>
              <a:off x="6934200" y="3733800"/>
              <a:ext cx="313044" cy="369332"/>
            </a:xfrm>
            <a:prstGeom prst="rect">
              <a:avLst/>
            </a:prstGeom>
          </p:spPr>
          <p:txBody>
            <a:bodyPr wrap="none">
              <a:spAutoFit/>
            </a:bodyPr>
            <a:lstStyle/>
            <a:p>
              <a:r>
                <a:rPr lang="en-US" dirty="0">
                  <a:solidFill>
                    <a:srgbClr val="0000FF"/>
                  </a:solidFill>
                </a:rPr>
                <a:t>d</a:t>
              </a:r>
              <a:endParaRPr lang="en-US" dirty="0"/>
            </a:p>
          </p:txBody>
        </p:sp>
        <p:sp>
          <p:nvSpPr>
            <p:cNvPr id="29" name="Rectangle 28"/>
            <p:cNvSpPr/>
            <p:nvPr/>
          </p:nvSpPr>
          <p:spPr>
            <a:xfrm>
              <a:off x="7620000" y="5334000"/>
              <a:ext cx="300082" cy="369332"/>
            </a:xfrm>
            <a:prstGeom prst="rect">
              <a:avLst/>
            </a:prstGeom>
          </p:spPr>
          <p:txBody>
            <a:bodyPr wrap="none">
              <a:spAutoFit/>
            </a:bodyPr>
            <a:lstStyle/>
            <a:p>
              <a:r>
                <a:rPr lang="en-US" dirty="0">
                  <a:solidFill>
                    <a:srgbClr val="0000FF"/>
                  </a:solidFill>
                </a:rPr>
                <a:t>s</a:t>
              </a:r>
              <a:endParaRPr lang="en-US" dirty="0"/>
            </a:p>
          </p:txBody>
        </p:sp>
      </p:grpSp>
    </p:spTree>
    <p:extLst>
      <p:ext uri="{BB962C8B-B14F-4D97-AF65-F5344CB8AC3E}">
        <p14:creationId xmlns:p14="http://schemas.microsoft.com/office/powerpoint/2010/main" val="17386665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386" name="Rectangle 2"/>
          <p:cNvSpPr>
            <a:spLocks noGrp="1" noChangeArrowheads="1"/>
          </p:cNvSpPr>
          <p:nvPr>
            <p:ph type="title"/>
          </p:nvPr>
        </p:nvSpPr>
        <p:spPr>
          <a:xfrm>
            <a:off x="457200" y="285750"/>
            <a:ext cx="8648700" cy="609600"/>
          </a:xfrm>
        </p:spPr>
        <p:txBody>
          <a:bodyPr/>
          <a:lstStyle/>
          <a:p>
            <a:r>
              <a:rPr lang="en-US" sz="3200" dirty="0"/>
              <a:t>Pure Translation: </a:t>
            </a:r>
            <a:r>
              <a:rPr lang="en-US" sz="2400" dirty="0">
                <a:solidFill>
                  <a:srgbClr val="FF0000"/>
                </a:solidFill>
              </a:rPr>
              <a:t>will discuss in visual motion</a:t>
            </a:r>
          </a:p>
        </p:txBody>
      </p:sp>
      <p:sp>
        <p:nvSpPr>
          <p:cNvPr id="1040387" name="Rectangle 3"/>
          <p:cNvSpPr>
            <a:spLocks noGrp="1" noChangeArrowheads="1"/>
          </p:cNvSpPr>
          <p:nvPr>
            <p:ph type="body" idx="1"/>
          </p:nvPr>
        </p:nvSpPr>
        <p:spPr>
          <a:xfrm>
            <a:off x="304800" y="990600"/>
            <a:ext cx="4495800" cy="5410200"/>
          </a:xfrm>
          <a:noFill/>
          <a:ln/>
        </p:spPr>
        <p:txBody>
          <a:bodyPr/>
          <a:lstStyle/>
          <a:p>
            <a:pPr>
              <a:lnSpc>
                <a:spcPct val="90000"/>
              </a:lnSpc>
            </a:pPr>
            <a:r>
              <a:rPr lang="en-US" sz="1800" dirty="0">
                <a:cs typeface="Times New Roman" pitchFamily="18" charset="0"/>
              </a:rPr>
              <a:t>Pure Translation (</a:t>
            </a:r>
            <a:r>
              <a:rPr lang="en-US" sz="1800" dirty="0">
                <a:latin typeface="Symbol" pitchFamily="18" charset="2"/>
                <a:cs typeface="Times New Roman" pitchFamily="18" charset="0"/>
              </a:rPr>
              <a:t>w</a:t>
            </a:r>
            <a:r>
              <a:rPr lang="en-US" sz="1800" dirty="0">
                <a:cs typeface="Times New Roman" pitchFamily="18" charset="0"/>
              </a:rPr>
              <a:t> =0)</a:t>
            </a:r>
          </a:p>
          <a:p>
            <a:pPr>
              <a:lnSpc>
                <a:spcPct val="90000"/>
              </a:lnSpc>
            </a:pPr>
            <a:endParaRPr lang="en-US" sz="1800" dirty="0">
              <a:cs typeface="Times New Roman" pitchFamily="18" charset="0"/>
            </a:endParaRPr>
          </a:p>
          <a:p>
            <a:pPr>
              <a:lnSpc>
                <a:spcPct val="90000"/>
              </a:lnSpc>
            </a:pPr>
            <a:r>
              <a:rPr lang="en-US" sz="1800" dirty="0">
                <a:cs typeface="Times New Roman" pitchFamily="18" charset="0"/>
              </a:rPr>
              <a:t>Radial Motion Field (</a:t>
            </a:r>
            <a:r>
              <a:rPr lang="en-US" sz="1800" dirty="0" err="1">
                <a:cs typeface="Times New Roman" pitchFamily="18" charset="0"/>
              </a:rPr>
              <a:t>Tz</a:t>
            </a:r>
            <a:r>
              <a:rPr lang="en-US" sz="1800" dirty="0">
                <a:cs typeface="Times New Roman" pitchFamily="18" charset="0"/>
              </a:rPr>
              <a:t> &lt;&gt; 0)</a:t>
            </a:r>
          </a:p>
          <a:p>
            <a:pPr lvl="1">
              <a:lnSpc>
                <a:spcPct val="90000"/>
              </a:lnSpc>
            </a:pPr>
            <a:r>
              <a:rPr lang="en-US" sz="1800" dirty="0">
                <a:cs typeface="Times New Roman" pitchFamily="18" charset="0"/>
              </a:rPr>
              <a:t> Vanishing point p0 =(x</a:t>
            </a:r>
            <a:r>
              <a:rPr lang="en-US" sz="1800" baseline="-25000" dirty="0">
                <a:cs typeface="Times New Roman" pitchFamily="18" charset="0"/>
              </a:rPr>
              <a:t>0</a:t>
            </a:r>
            <a:r>
              <a:rPr lang="en-US" sz="1800" dirty="0">
                <a:cs typeface="Times New Roman" pitchFamily="18" charset="0"/>
              </a:rPr>
              <a:t>, y</a:t>
            </a:r>
            <a:r>
              <a:rPr lang="en-US" sz="1800" baseline="-25000" dirty="0">
                <a:cs typeface="Times New Roman" pitchFamily="18" charset="0"/>
              </a:rPr>
              <a:t>0</a:t>
            </a:r>
            <a:r>
              <a:rPr lang="en-US" sz="1800" dirty="0">
                <a:cs typeface="Times New Roman" pitchFamily="18" charset="0"/>
              </a:rPr>
              <a:t>)</a:t>
            </a:r>
            <a:r>
              <a:rPr lang="en-US" sz="1800" baseline="30000" dirty="0">
                <a:cs typeface="Times New Roman" pitchFamily="18" charset="0"/>
              </a:rPr>
              <a:t>T</a:t>
            </a:r>
            <a:r>
              <a:rPr lang="en-US" sz="1800" dirty="0">
                <a:cs typeface="Times New Roman" pitchFamily="18" charset="0"/>
              </a:rPr>
              <a:t> :</a:t>
            </a:r>
          </a:p>
          <a:p>
            <a:pPr lvl="2">
              <a:lnSpc>
                <a:spcPct val="90000"/>
              </a:lnSpc>
            </a:pPr>
            <a:r>
              <a:rPr lang="en-US" sz="1600" dirty="0">
                <a:cs typeface="Times New Roman" pitchFamily="18" charset="0"/>
              </a:rPr>
              <a:t>motion direction</a:t>
            </a:r>
          </a:p>
          <a:p>
            <a:pPr lvl="1">
              <a:lnSpc>
                <a:spcPct val="90000"/>
              </a:lnSpc>
            </a:pPr>
            <a:r>
              <a:rPr lang="en-US" sz="1800" dirty="0">
                <a:cs typeface="Times New Roman" pitchFamily="18" charset="0"/>
              </a:rPr>
              <a:t>FOE (focus of expansion) </a:t>
            </a:r>
          </a:p>
          <a:p>
            <a:pPr lvl="2">
              <a:lnSpc>
                <a:spcPct val="90000"/>
              </a:lnSpc>
            </a:pPr>
            <a:r>
              <a:rPr lang="en-US" sz="1600" dirty="0">
                <a:cs typeface="Times New Roman" pitchFamily="18" charset="0"/>
              </a:rPr>
              <a:t>Vectors away from p0 if </a:t>
            </a:r>
            <a:r>
              <a:rPr lang="en-US" sz="1600" dirty="0" err="1">
                <a:cs typeface="Times New Roman" pitchFamily="18" charset="0"/>
              </a:rPr>
              <a:t>Tz</a:t>
            </a:r>
            <a:r>
              <a:rPr lang="en-US" sz="1600" dirty="0">
                <a:cs typeface="Times New Roman" pitchFamily="18" charset="0"/>
              </a:rPr>
              <a:t> &lt; 0 </a:t>
            </a:r>
          </a:p>
          <a:p>
            <a:pPr lvl="1">
              <a:lnSpc>
                <a:spcPct val="90000"/>
              </a:lnSpc>
            </a:pPr>
            <a:r>
              <a:rPr lang="en-US" sz="1800" dirty="0">
                <a:cs typeface="Times New Roman" pitchFamily="18" charset="0"/>
              </a:rPr>
              <a:t>FOC (focus of contraction) </a:t>
            </a:r>
          </a:p>
          <a:p>
            <a:pPr lvl="2">
              <a:lnSpc>
                <a:spcPct val="90000"/>
              </a:lnSpc>
            </a:pPr>
            <a:r>
              <a:rPr lang="en-US" sz="1600" dirty="0">
                <a:cs typeface="Times New Roman" pitchFamily="18" charset="0"/>
              </a:rPr>
              <a:t>Vectors towards p0 if </a:t>
            </a:r>
            <a:r>
              <a:rPr lang="en-US" sz="1600" dirty="0" err="1">
                <a:cs typeface="Times New Roman" pitchFamily="18" charset="0"/>
              </a:rPr>
              <a:t>Tz</a:t>
            </a:r>
            <a:r>
              <a:rPr lang="en-US" sz="1600" dirty="0">
                <a:cs typeface="Times New Roman" pitchFamily="18" charset="0"/>
              </a:rPr>
              <a:t> &gt; 0</a:t>
            </a:r>
          </a:p>
          <a:p>
            <a:pPr lvl="1">
              <a:lnSpc>
                <a:spcPct val="90000"/>
              </a:lnSpc>
            </a:pPr>
            <a:r>
              <a:rPr lang="en-US" sz="1800" dirty="0">
                <a:cs typeface="Times New Roman" pitchFamily="18" charset="0"/>
              </a:rPr>
              <a:t>Depth estimation</a:t>
            </a:r>
          </a:p>
          <a:p>
            <a:pPr lvl="2">
              <a:lnSpc>
                <a:spcPct val="90000"/>
              </a:lnSpc>
            </a:pPr>
            <a:r>
              <a:rPr lang="en-US" sz="1600" dirty="0">
                <a:cs typeface="Times New Roman" pitchFamily="18" charset="0"/>
              </a:rPr>
              <a:t>depth inversely proportional to magnitude of motion vector v, and also proportional to distance from p to p</a:t>
            </a:r>
            <a:r>
              <a:rPr lang="en-US" sz="1600" baseline="-25000" dirty="0">
                <a:cs typeface="Times New Roman" pitchFamily="18" charset="0"/>
              </a:rPr>
              <a:t>0</a:t>
            </a:r>
          </a:p>
          <a:p>
            <a:pPr lvl="2">
              <a:lnSpc>
                <a:spcPct val="90000"/>
              </a:lnSpc>
            </a:pPr>
            <a:endParaRPr lang="en-US" sz="1600" dirty="0">
              <a:cs typeface="Times New Roman" pitchFamily="18" charset="0"/>
            </a:endParaRPr>
          </a:p>
          <a:p>
            <a:pPr>
              <a:lnSpc>
                <a:spcPct val="90000"/>
              </a:lnSpc>
            </a:pPr>
            <a:r>
              <a:rPr lang="en-US" sz="1800" dirty="0">
                <a:cs typeface="Times New Roman" pitchFamily="18" charset="0"/>
              </a:rPr>
              <a:t>Parallel Motion Field (</a:t>
            </a:r>
            <a:r>
              <a:rPr lang="en-US" sz="1800" dirty="0" err="1">
                <a:cs typeface="Times New Roman" pitchFamily="18" charset="0"/>
              </a:rPr>
              <a:t>Tz</a:t>
            </a:r>
            <a:r>
              <a:rPr lang="en-US" sz="1800" dirty="0">
                <a:cs typeface="Times New Roman" pitchFamily="18" charset="0"/>
              </a:rPr>
              <a:t>= 0)</a:t>
            </a:r>
          </a:p>
          <a:p>
            <a:pPr lvl="1">
              <a:lnSpc>
                <a:spcPct val="90000"/>
              </a:lnSpc>
            </a:pPr>
            <a:r>
              <a:rPr lang="en-US" sz="1800" dirty="0">
                <a:cs typeface="Times New Roman" pitchFamily="18" charset="0"/>
              </a:rPr>
              <a:t>Depth estimation: </a:t>
            </a:r>
          </a:p>
          <a:p>
            <a:pPr lvl="2">
              <a:lnSpc>
                <a:spcPct val="90000"/>
              </a:lnSpc>
            </a:pPr>
            <a:r>
              <a:rPr lang="en-US" sz="1600" dirty="0">
                <a:cs typeface="Times New Roman" pitchFamily="18" charset="0"/>
              </a:rPr>
              <a:t>depth inversely proportional to magnitude of motion vector v</a:t>
            </a:r>
          </a:p>
        </p:txBody>
      </p:sp>
      <p:graphicFrame>
        <p:nvGraphicFramePr>
          <p:cNvPr id="1040388" name="Object 4"/>
          <p:cNvGraphicFramePr>
            <a:graphicFrameLocks noChangeAspect="1"/>
          </p:cNvGraphicFramePr>
          <p:nvPr/>
        </p:nvGraphicFramePr>
        <p:xfrm>
          <a:off x="5410200" y="990600"/>
          <a:ext cx="2678113" cy="1081088"/>
        </p:xfrm>
        <a:graphic>
          <a:graphicData uri="http://schemas.openxmlformats.org/presentationml/2006/ole">
            <mc:AlternateContent xmlns:mc="http://schemas.openxmlformats.org/markup-compatibility/2006">
              <mc:Choice xmlns:v="urn:schemas-microsoft-com:vml" Requires="v">
                <p:oleObj spid="_x0000_s4416" name="Equation" r:id="rId4" imgW="1892300" imgH="762000" progId="Equation.3">
                  <p:embed/>
                </p:oleObj>
              </mc:Choice>
              <mc:Fallback>
                <p:oleObj name="Equation" r:id="rId4" imgW="1892300" imgH="762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0" y="990600"/>
                        <a:ext cx="2678113" cy="1081088"/>
                      </a:xfrm>
                      <a:prstGeom prst="rect">
                        <a:avLst/>
                      </a:prstGeom>
                      <a:solidFill>
                        <a:srgbClr val="FFCC99"/>
                      </a:solidFill>
                    </p:spPr>
                  </p:pic>
                </p:oleObj>
              </mc:Fallback>
            </mc:AlternateContent>
          </a:graphicData>
        </a:graphic>
      </p:graphicFrame>
      <p:grpSp>
        <p:nvGrpSpPr>
          <p:cNvPr id="1040399" name="Group 15"/>
          <p:cNvGrpSpPr>
            <a:grpSpLocks/>
          </p:cNvGrpSpPr>
          <p:nvPr/>
        </p:nvGrpSpPr>
        <p:grpSpPr bwMode="auto">
          <a:xfrm>
            <a:off x="5019675" y="2057400"/>
            <a:ext cx="2555875" cy="2643188"/>
            <a:chOff x="3162" y="1296"/>
            <a:chExt cx="1610" cy="1665"/>
          </a:xfrm>
        </p:grpSpPr>
        <p:graphicFrame>
          <p:nvGraphicFramePr>
            <p:cNvPr id="1040389" name="Object 5"/>
            <p:cNvGraphicFramePr>
              <a:graphicFrameLocks noChangeAspect="1"/>
            </p:cNvGraphicFramePr>
            <p:nvPr/>
          </p:nvGraphicFramePr>
          <p:xfrm>
            <a:off x="3696" y="1968"/>
            <a:ext cx="1076" cy="454"/>
          </p:xfrm>
          <a:graphic>
            <a:graphicData uri="http://schemas.openxmlformats.org/presentationml/2006/ole">
              <mc:AlternateContent xmlns:mc="http://schemas.openxmlformats.org/markup-compatibility/2006">
                <mc:Choice xmlns:v="urn:schemas-microsoft-com:vml" Requires="v">
                  <p:oleObj spid="_x0000_s4417" name="Equation" r:id="rId6" imgW="1206500" imgH="508000" progId="Equation.3">
                    <p:embed/>
                  </p:oleObj>
                </mc:Choice>
                <mc:Fallback>
                  <p:oleObj name="Equation" r:id="rId6" imgW="1206500" imgH="508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6" y="1968"/>
                          <a:ext cx="1076" cy="454"/>
                        </a:xfrm>
                        <a:prstGeom prst="rect">
                          <a:avLst/>
                        </a:prstGeom>
                        <a:solidFill>
                          <a:srgbClr val="FFCC99"/>
                        </a:solidFill>
                      </p:spPr>
                    </p:pic>
                  </p:oleObj>
                </mc:Fallback>
              </mc:AlternateContent>
            </a:graphicData>
          </a:graphic>
        </p:graphicFrame>
        <p:graphicFrame>
          <p:nvGraphicFramePr>
            <p:cNvPr id="1040390" name="Object 6"/>
            <p:cNvGraphicFramePr>
              <a:graphicFrameLocks noChangeAspect="1"/>
            </p:cNvGraphicFramePr>
            <p:nvPr/>
          </p:nvGraphicFramePr>
          <p:xfrm>
            <a:off x="3456" y="1392"/>
            <a:ext cx="883" cy="454"/>
          </p:xfrm>
          <a:graphic>
            <a:graphicData uri="http://schemas.openxmlformats.org/presentationml/2006/ole">
              <mc:AlternateContent xmlns:mc="http://schemas.openxmlformats.org/markup-compatibility/2006">
                <mc:Choice xmlns:v="urn:schemas-microsoft-com:vml" Requires="v">
                  <p:oleObj spid="_x0000_s4418" name="Equation" r:id="rId8" imgW="990600" imgH="508000" progId="Equation.3">
                    <p:embed/>
                  </p:oleObj>
                </mc:Choice>
                <mc:Fallback>
                  <p:oleObj name="Equation" r:id="rId8" imgW="990600" imgH="508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6" y="1392"/>
                          <a:ext cx="883" cy="454"/>
                        </a:xfrm>
                        <a:prstGeom prst="rect">
                          <a:avLst/>
                        </a:prstGeom>
                        <a:solidFill>
                          <a:srgbClr val="FF00FF"/>
                        </a:solidFill>
                      </p:spPr>
                    </p:pic>
                  </p:oleObj>
                </mc:Fallback>
              </mc:AlternateContent>
            </a:graphicData>
          </a:graphic>
        </p:graphicFrame>
        <p:sp>
          <p:nvSpPr>
            <p:cNvPr id="1040391" name="AutoShape 7"/>
            <p:cNvSpPr>
              <a:spLocks noChangeArrowheads="1"/>
            </p:cNvSpPr>
            <p:nvPr/>
          </p:nvSpPr>
          <p:spPr bwMode="auto">
            <a:xfrm>
              <a:off x="4368" y="1296"/>
              <a:ext cx="192" cy="624"/>
            </a:xfrm>
            <a:prstGeom prst="downArrow">
              <a:avLst>
                <a:gd name="adj1" fmla="val 50000"/>
                <a:gd name="adj2" fmla="val 81250"/>
              </a:avLst>
            </a:prstGeom>
            <a:solidFill>
              <a:schemeClr val="accent1"/>
            </a:solidFill>
            <a:ln w="12700">
              <a:solidFill>
                <a:schemeClr val="tx1"/>
              </a:solidFill>
              <a:miter lim="800000"/>
              <a:headEnd type="none" w="sm" len="sm"/>
              <a:tailEnd type="none" w="sm" len="sm"/>
            </a:ln>
            <a:effectLst/>
          </p:spPr>
          <p:txBody>
            <a:bodyPr wrap="none" anchor="ctr"/>
            <a:lstStyle/>
            <a:p>
              <a:endParaRPr lang="en-US"/>
            </a:p>
          </p:txBody>
        </p:sp>
        <p:graphicFrame>
          <p:nvGraphicFramePr>
            <p:cNvPr id="1040392" name="Object 8"/>
            <p:cNvGraphicFramePr>
              <a:graphicFrameLocks noChangeAspect="1"/>
            </p:cNvGraphicFramePr>
            <p:nvPr/>
          </p:nvGraphicFramePr>
          <p:xfrm>
            <a:off x="3162" y="2614"/>
            <a:ext cx="1484" cy="347"/>
          </p:xfrm>
          <a:graphic>
            <a:graphicData uri="http://schemas.openxmlformats.org/presentationml/2006/ole">
              <mc:AlternateContent xmlns:mc="http://schemas.openxmlformats.org/markup-compatibility/2006">
                <mc:Choice xmlns:v="urn:schemas-microsoft-com:vml" Requires="v">
                  <p:oleObj spid="_x0000_s4419" name="Equation" r:id="rId10" imgW="1663560" imgH="393480" progId="Equation.3">
                    <p:embed/>
                  </p:oleObj>
                </mc:Choice>
                <mc:Fallback>
                  <p:oleObj name="Equation" r:id="rId10" imgW="1663560" imgH="3934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62" y="2614"/>
                          <a:ext cx="1484" cy="347"/>
                        </a:xfrm>
                        <a:prstGeom prst="rect">
                          <a:avLst/>
                        </a:prstGeom>
                        <a:solidFill>
                          <a:srgbClr val="FF00FF"/>
                        </a:solidFill>
                      </p:spPr>
                    </p:pic>
                  </p:oleObj>
                </mc:Fallback>
              </mc:AlternateContent>
            </a:graphicData>
          </a:graphic>
        </p:graphicFrame>
      </p:grpSp>
      <p:grpSp>
        <p:nvGrpSpPr>
          <p:cNvPr id="1040400" name="Group 16"/>
          <p:cNvGrpSpPr>
            <a:grpSpLocks/>
          </p:cNvGrpSpPr>
          <p:nvPr/>
        </p:nvGrpSpPr>
        <p:grpSpPr bwMode="auto">
          <a:xfrm>
            <a:off x="5791200" y="2133600"/>
            <a:ext cx="3048000" cy="4211638"/>
            <a:chOff x="3648" y="1344"/>
            <a:chExt cx="1920" cy="2653"/>
          </a:xfrm>
        </p:grpSpPr>
        <p:graphicFrame>
          <p:nvGraphicFramePr>
            <p:cNvPr id="1040393" name="Object 9"/>
            <p:cNvGraphicFramePr>
              <a:graphicFrameLocks noChangeAspect="1"/>
            </p:cNvGraphicFramePr>
            <p:nvPr/>
          </p:nvGraphicFramePr>
          <p:xfrm>
            <a:off x="4224" y="3072"/>
            <a:ext cx="940" cy="454"/>
          </p:xfrm>
          <a:graphic>
            <a:graphicData uri="http://schemas.openxmlformats.org/presentationml/2006/ole">
              <mc:AlternateContent xmlns:mc="http://schemas.openxmlformats.org/markup-compatibility/2006">
                <mc:Choice xmlns:v="urn:schemas-microsoft-com:vml" Requires="v">
                  <p:oleObj spid="_x0000_s4420" name="Equation" r:id="rId12" imgW="1054100" imgH="508000" progId="Equation.3">
                    <p:embed/>
                  </p:oleObj>
                </mc:Choice>
                <mc:Fallback>
                  <p:oleObj name="Equation" r:id="rId12" imgW="1054100" imgH="5080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24" y="3072"/>
                          <a:ext cx="940" cy="454"/>
                        </a:xfrm>
                        <a:prstGeom prst="rect">
                          <a:avLst/>
                        </a:prstGeom>
                        <a:solidFill>
                          <a:srgbClr val="FFCC99"/>
                        </a:solidFill>
                      </p:spPr>
                    </p:pic>
                  </p:oleObj>
                </mc:Fallback>
              </mc:AlternateContent>
            </a:graphicData>
          </a:graphic>
        </p:graphicFrame>
        <p:sp>
          <p:nvSpPr>
            <p:cNvPr id="1040394" name="AutoShape 10"/>
            <p:cNvSpPr>
              <a:spLocks noChangeArrowheads="1"/>
            </p:cNvSpPr>
            <p:nvPr/>
          </p:nvSpPr>
          <p:spPr bwMode="auto">
            <a:xfrm>
              <a:off x="4848" y="1344"/>
              <a:ext cx="192" cy="1632"/>
            </a:xfrm>
            <a:prstGeom prst="downArrow">
              <a:avLst>
                <a:gd name="adj1" fmla="val 50000"/>
                <a:gd name="adj2" fmla="val 212500"/>
              </a:avLst>
            </a:prstGeom>
            <a:solidFill>
              <a:schemeClr val="accent1"/>
            </a:solidFill>
            <a:ln w="12700">
              <a:solidFill>
                <a:schemeClr val="tx1"/>
              </a:solidFill>
              <a:miter lim="800000"/>
              <a:headEnd type="none" w="sm" len="sm"/>
              <a:tailEnd type="none" w="sm" len="sm"/>
            </a:ln>
            <a:effectLst/>
          </p:spPr>
          <p:txBody>
            <a:bodyPr wrap="none" anchor="ctr"/>
            <a:lstStyle/>
            <a:p>
              <a:endParaRPr lang="en-US"/>
            </a:p>
          </p:txBody>
        </p:sp>
        <p:sp>
          <p:nvSpPr>
            <p:cNvPr id="1040395" name="Text Box 11"/>
            <p:cNvSpPr txBox="1">
              <a:spLocks noChangeArrowheads="1"/>
            </p:cNvSpPr>
            <p:nvPr/>
          </p:nvSpPr>
          <p:spPr bwMode="auto">
            <a:xfrm>
              <a:off x="5088" y="2352"/>
              <a:ext cx="480" cy="231"/>
            </a:xfrm>
            <a:prstGeom prst="rect">
              <a:avLst/>
            </a:prstGeom>
            <a:noFill/>
            <a:ln w="12700">
              <a:noFill/>
              <a:miter lim="800000"/>
              <a:headEnd type="none" w="sm" len="sm"/>
              <a:tailEnd type="none" w="sm" len="sm"/>
            </a:ln>
            <a:effectLst/>
          </p:spPr>
          <p:txBody>
            <a:bodyPr>
              <a:spAutoFit/>
            </a:bodyPr>
            <a:lstStyle/>
            <a:p>
              <a:pPr>
                <a:spcBef>
                  <a:spcPct val="50000"/>
                </a:spcBef>
              </a:pPr>
              <a:r>
                <a:rPr lang="en-US"/>
                <a:t>Tz =0</a:t>
              </a:r>
            </a:p>
          </p:txBody>
        </p:sp>
        <p:graphicFrame>
          <p:nvGraphicFramePr>
            <p:cNvPr id="1040396" name="Object 12"/>
            <p:cNvGraphicFramePr>
              <a:graphicFrameLocks noChangeAspect="1"/>
            </p:cNvGraphicFramePr>
            <p:nvPr/>
          </p:nvGraphicFramePr>
          <p:xfrm>
            <a:off x="3648" y="3600"/>
            <a:ext cx="1053" cy="397"/>
          </p:xfrm>
          <a:graphic>
            <a:graphicData uri="http://schemas.openxmlformats.org/presentationml/2006/ole">
              <mc:AlternateContent xmlns:mc="http://schemas.openxmlformats.org/markup-compatibility/2006">
                <mc:Choice xmlns:v="urn:schemas-microsoft-com:vml" Requires="v">
                  <p:oleObj spid="_x0000_s4421" name="Equation" r:id="rId14" imgW="1180588" imgH="444307" progId="Equation.3">
                    <p:embed/>
                  </p:oleObj>
                </mc:Choice>
                <mc:Fallback>
                  <p:oleObj name="Equation" r:id="rId14" imgW="1180588" imgH="444307"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48" y="3600"/>
                          <a:ext cx="1053" cy="397"/>
                        </a:xfrm>
                        <a:prstGeom prst="rect">
                          <a:avLst/>
                        </a:prstGeom>
                        <a:solidFill>
                          <a:srgbClr val="FF00FF"/>
                        </a:solidFill>
                      </p:spPr>
                    </p:pic>
                  </p:oleObj>
                </mc:Fallback>
              </mc:AlternateContent>
            </a:graphicData>
          </a:graphic>
        </p:graphicFrame>
      </p:grpSp>
    </p:spTree>
    <p:extLst>
      <p:ext uri="{BB962C8B-B14F-4D97-AF65-F5344CB8AC3E}">
        <p14:creationId xmlns:p14="http://schemas.microsoft.com/office/powerpoint/2010/main" val="29453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0403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40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Motion Blur </a:t>
            </a:r>
            <a:r>
              <a:rPr lang="en-US" dirty="0" err="1"/>
              <a:t>vs</a:t>
            </a:r>
            <a:r>
              <a:rPr lang="en-US" dirty="0"/>
              <a:t> Focus Blur</a:t>
            </a:r>
          </a:p>
        </p:txBody>
      </p:sp>
      <p:sp>
        <p:nvSpPr>
          <p:cNvPr id="5" name="Rectangle 4"/>
          <p:cNvSpPr/>
          <p:nvPr/>
        </p:nvSpPr>
        <p:spPr>
          <a:xfrm>
            <a:off x="457200" y="5372121"/>
            <a:ext cx="7924800" cy="923330"/>
          </a:xfrm>
          <a:prstGeom prst="rect">
            <a:avLst/>
          </a:prstGeom>
        </p:spPr>
        <p:txBody>
          <a:bodyPr wrap="square">
            <a:spAutoFit/>
          </a:bodyPr>
          <a:lstStyle/>
          <a:p>
            <a:r>
              <a:rPr lang="en-US" dirty="0"/>
              <a:t>Focus blur is caused by each point in a scene being smeared out over</a:t>
            </a:r>
          </a:p>
          <a:p>
            <a:r>
              <a:rPr lang="en-US" dirty="0"/>
              <a:t>many photoreceptors, such that many scene points contribute to the input</a:t>
            </a:r>
          </a:p>
          <a:p>
            <a:r>
              <a:rPr lang="en-US" dirty="0"/>
              <a:t>to each photoreceptor</a:t>
            </a:r>
          </a:p>
        </p:txBody>
      </p:sp>
      <p:pic>
        <p:nvPicPr>
          <p:cNvPr id="6" name="Picture 5" descr="fig051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600200"/>
            <a:ext cx="5029200" cy="3719710"/>
          </a:xfrm>
          <a:prstGeom prst="rect">
            <a:avLst/>
          </a:prstGeom>
        </p:spPr>
      </p:pic>
    </p:spTree>
    <p:extLst>
      <p:ext uri="{BB962C8B-B14F-4D97-AF65-F5344CB8AC3E}">
        <p14:creationId xmlns:p14="http://schemas.microsoft.com/office/powerpoint/2010/main" val="2632043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Motion Blur </a:t>
            </a:r>
            <a:r>
              <a:rPr lang="en-US" dirty="0" err="1"/>
              <a:t>vs</a:t>
            </a:r>
            <a:r>
              <a:rPr lang="en-US" dirty="0"/>
              <a:t> Focus Blur</a:t>
            </a:r>
          </a:p>
        </p:txBody>
      </p:sp>
      <p:pic>
        <p:nvPicPr>
          <p:cNvPr id="3" name="Picture 2"/>
          <p:cNvPicPr>
            <a:picLocks noChangeAspect="1"/>
          </p:cNvPicPr>
          <p:nvPr/>
        </p:nvPicPr>
        <p:blipFill>
          <a:blip r:embed="rId2"/>
          <a:stretch>
            <a:fillRect/>
          </a:stretch>
        </p:blipFill>
        <p:spPr>
          <a:xfrm>
            <a:off x="4800600" y="1676400"/>
            <a:ext cx="4038600" cy="4417607"/>
          </a:xfrm>
          <a:prstGeom prst="rect">
            <a:avLst/>
          </a:prstGeom>
        </p:spPr>
      </p:pic>
      <p:sp>
        <p:nvSpPr>
          <p:cNvPr id="4" name="Rectangle 3"/>
          <p:cNvSpPr/>
          <p:nvPr/>
        </p:nvSpPr>
        <p:spPr>
          <a:xfrm>
            <a:off x="457200" y="1905000"/>
            <a:ext cx="4114800" cy="3477875"/>
          </a:xfrm>
          <a:prstGeom prst="rect">
            <a:avLst/>
          </a:prstGeom>
        </p:spPr>
        <p:txBody>
          <a:bodyPr wrap="square">
            <a:spAutoFit/>
          </a:bodyPr>
          <a:lstStyle/>
          <a:p>
            <a:r>
              <a:rPr lang="en-US" sz="2000" dirty="0">
                <a:solidFill>
                  <a:srgbClr val="0000FF"/>
                </a:solidFill>
              </a:rPr>
              <a:t>Motion blur. </a:t>
            </a:r>
            <a:r>
              <a:rPr lang="en-US" sz="2000" dirty="0"/>
              <a:t>The blurred background is caused by the rapid motion of the camera as it tracks the motion of the seagulls.</a:t>
            </a:r>
          </a:p>
          <a:p>
            <a:endParaRPr lang="en-US" sz="2000" dirty="0">
              <a:solidFill>
                <a:srgbClr val="FF0000"/>
              </a:solidFill>
            </a:endParaRPr>
          </a:p>
          <a:p>
            <a:r>
              <a:rPr lang="en-US" sz="2000" dirty="0">
                <a:solidFill>
                  <a:srgbClr val="FF0000"/>
                </a:solidFill>
              </a:rPr>
              <a:t>So why do we experience motion blur?</a:t>
            </a:r>
            <a:r>
              <a:rPr lang="en-US" sz="2000" dirty="0"/>
              <a:t> Because each photoreceptor</a:t>
            </a:r>
          </a:p>
          <a:p>
            <a:r>
              <a:rPr lang="en-US" sz="2000" dirty="0"/>
              <a:t>needs a small interval of time to build up its response to the light from the small patch of scene that happens to be hitting it.</a:t>
            </a:r>
          </a:p>
        </p:txBody>
      </p:sp>
    </p:spTree>
    <p:extLst>
      <p:ext uri="{BB962C8B-B14F-4D97-AF65-F5344CB8AC3E}">
        <p14:creationId xmlns:p14="http://schemas.microsoft.com/office/powerpoint/2010/main" val="3519851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 from Motion</a:t>
            </a:r>
          </a:p>
        </p:txBody>
      </p:sp>
      <p:sp>
        <p:nvSpPr>
          <p:cNvPr id="3" name="Content Placeholder 2"/>
          <p:cNvSpPr>
            <a:spLocks noGrp="1"/>
          </p:cNvSpPr>
          <p:nvPr>
            <p:ph idx="1"/>
          </p:nvPr>
        </p:nvSpPr>
        <p:spPr>
          <a:xfrm>
            <a:off x="457200" y="1981200"/>
            <a:ext cx="4800600" cy="3886200"/>
          </a:xfrm>
        </p:spPr>
        <p:txBody>
          <a:bodyPr/>
          <a:lstStyle/>
          <a:p>
            <a:r>
              <a:rPr lang="en-US" sz="2000" dirty="0"/>
              <a:t>Just as motion parallax can tell us the distances to points in a scene if we are moving, so it can also tell us the distances to points on an object if the object is moving.</a:t>
            </a:r>
          </a:p>
          <a:p>
            <a:r>
              <a:rPr lang="en-US" sz="2000" dirty="0"/>
              <a:t>In particular, if an object is rotating, even by a small amount, then the relative speeds in the retinal image of nearby features on the object are determined by their relative distances, and therefore give some idea of the 3-D shape of the object.</a:t>
            </a:r>
          </a:p>
        </p:txBody>
      </p:sp>
      <p:pic>
        <p:nvPicPr>
          <p:cNvPr id="5" name="Picture 4"/>
          <p:cNvPicPr>
            <a:picLocks noChangeAspect="1"/>
          </p:cNvPicPr>
          <p:nvPr/>
        </p:nvPicPr>
        <p:blipFill>
          <a:blip r:embed="rId2"/>
          <a:stretch>
            <a:fillRect/>
          </a:stretch>
        </p:blipFill>
        <p:spPr>
          <a:xfrm>
            <a:off x="5390954" y="2514600"/>
            <a:ext cx="3753046" cy="2286000"/>
          </a:xfrm>
          <a:prstGeom prst="rect">
            <a:avLst/>
          </a:prstGeom>
        </p:spPr>
      </p:pic>
    </p:spTree>
    <p:extLst>
      <p:ext uri="{BB962C8B-B14F-4D97-AF65-F5344CB8AC3E}">
        <p14:creationId xmlns:p14="http://schemas.microsoft.com/office/powerpoint/2010/main" val="25320465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 from Motion</a:t>
            </a:r>
          </a:p>
        </p:txBody>
      </p:sp>
      <p:sp>
        <p:nvSpPr>
          <p:cNvPr id="3" name="Content Placeholder 2"/>
          <p:cNvSpPr>
            <a:spLocks noGrp="1"/>
          </p:cNvSpPr>
          <p:nvPr>
            <p:ph idx="1"/>
          </p:nvPr>
        </p:nvSpPr>
        <p:spPr>
          <a:xfrm>
            <a:off x="457200" y="1981200"/>
            <a:ext cx="4572000" cy="3886200"/>
          </a:xfrm>
        </p:spPr>
        <p:txBody>
          <a:bodyPr/>
          <a:lstStyle/>
          <a:p>
            <a:r>
              <a:rPr lang="en-US" sz="2000" dirty="0"/>
              <a:t>A key assumption required to estimate the three-dimensional structure of an object from its motion is that the object is rigid.</a:t>
            </a:r>
          </a:p>
          <a:p>
            <a:r>
              <a:rPr lang="en-US" sz="2000" dirty="0"/>
              <a:t>For many years, </a:t>
            </a:r>
            <a:r>
              <a:rPr lang="en-US" sz="2000" dirty="0">
                <a:solidFill>
                  <a:srgbClr val="0000FF"/>
                </a:solidFill>
              </a:rPr>
              <a:t>it was thought that the human visual system makes this rigidity assumption.</a:t>
            </a:r>
            <a:r>
              <a:rPr lang="en-US" sz="2000" dirty="0"/>
              <a:t> However in 1996 </a:t>
            </a:r>
            <a:r>
              <a:rPr lang="en-US" sz="2000" dirty="0" err="1"/>
              <a:t>Pawan</a:t>
            </a:r>
            <a:r>
              <a:rPr lang="en-US" sz="2000" dirty="0"/>
              <a:t> </a:t>
            </a:r>
            <a:r>
              <a:rPr lang="en-US" sz="2000" dirty="0" err="1"/>
              <a:t>Sinha</a:t>
            </a:r>
            <a:r>
              <a:rPr lang="en-US" sz="2000" dirty="0"/>
              <a:t> and </a:t>
            </a:r>
            <a:r>
              <a:rPr lang="en-US" sz="2000" dirty="0" err="1"/>
              <a:t>Tomaso</a:t>
            </a:r>
            <a:r>
              <a:rPr lang="en-US" sz="2000" dirty="0"/>
              <a:t> </a:t>
            </a:r>
            <a:r>
              <a:rPr lang="en-US" sz="2000" dirty="0" err="1"/>
              <a:t>Poggio</a:t>
            </a:r>
            <a:r>
              <a:rPr lang="en-US" sz="2000" dirty="0"/>
              <a:t> provided a perfect counter-example </a:t>
            </a:r>
          </a:p>
        </p:txBody>
      </p:sp>
      <p:pic>
        <p:nvPicPr>
          <p:cNvPr id="6" name="Picture 5"/>
          <p:cNvPicPr>
            <a:picLocks noChangeAspect="1"/>
          </p:cNvPicPr>
          <p:nvPr/>
        </p:nvPicPr>
        <p:blipFill>
          <a:blip r:embed="rId2"/>
          <a:stretch>
            <a:fillRect/>
          </a:stretch>
        </p:blipFill>
        <p:spPr>
          <a:xfrm>
            <a:off x="5029200" y="1981200"/>
            <a:ext cx="3657600" cy="2523634"/>
          </a:xfrm>
          <a:prstGeom prst="rect">
            <a:avLst/>
          </a:prstGeom>
        </p:spPr>
      </p:pic>
      <p:sp>
        <p:nvSpPr>
          <p:cNvPr id="7" name="Rectangle 6"/>
          <p:cNvSpPr/>
          <p:nvPr/>
        </p:nvSpPr>
        <p:spPr>
          <a:xfrm>
            <a:off x="5105400" y="4724400"/>
            <a:ext cx="3581400" cy="1754327"/>
          </a:xfrm>
          <a:prstGeom prst="rect">
            <a:avLst/>
          </a:prstGeom>
        </p:spPr>
        <p:txBody>
          <a:bodyPr wrap="square">
            <a:spAutoFit/>
          </a:bodyPr>
          <a:lstStyle/>
          <a:p>
            <a:r>
              <a:rPr lang="en-US" dirty="0"/>
              <a:t>Consecutive frames from a screen sequence obtained by rotating a rigid wire-frame matchstick figure back and forth around its vertical axis gives the impression of a person walking.</a:t>
            </a:r>
          </a:p>
        </p:txBody>
      </p:sp>
    </p:spTree>
    <p:extLst>
      <p:ext uri="{BB962C8B-B14F-4D97-AF65-F5344CB8AC3E}">
        <p14:creationId xmlns:p14="http://schemas.microsoft.com/office/powerpoint/2010/main" val="26653402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Johansson Movie</a:t>
            </a:r>
          </a:p>
        </p:txBody>
      </p:sp>
      <p:sp>
        <p:nvSpPr>
          <p:cNvPr id="4" name="Rectangle 3"/>
          <p:cNvSpPr/>
          <p:nvPr/>
        </p:nvSpPr>
        <p:spPr>
          <a:xfrm>
            <a:off x="228600" y="1981200"/>
            <a:ext cx="8458200" cy="4093428"/>
          </a:xfrm>
          <a:prstGeom prst="rect">
            <a:avLst/>
          </a:prstGeom>
        </p:spPr>
        <p:txBody>
          <a:bodyPr wrap="square">
            <a:spAutoFit/>
          </a:bodyPr>
          <a:lstStyle/>
          <a:p>
            <a:r>
              <a:rPr lang="en-US" sz="2000" dirty="0"/>
              <a:t>People will also quickly group sets of moving dots into single biological entities, into something alive.</a:t>
            </a:r>
          </a:p>
          <a:p>
            <a:endParaRPr lang="en-US" sz="2000" dirty="0"/>
          </a:p>
          <a:p>
            <a:r>
              <a:rPr lang="en-US" sz="2000" dirty="0"/>
              <a:t>Gunnar Johansson, back in the early 1970s, created </a:t>
            </a:r>
            <a:r>
              <a:rPr lang="en-US" sz="2000" dirty="0">
                <a:solidFill>
                  <a:srgbClr val="0000FF"/>
                </a:solidFill>
              </a:rPr>
              <a:t>movies of people with points of light at their joints</a:t>
            </a:r>
            <a:r>
              <a:rPr lang="en-US" sz="2000" dirty="0"/>
              <a:t> as the people walked, ran, and performed other activities (the points of light were at ankles, knees, hips, wrists, elbows, and shoulders, with one for the head). With the contrast set correctly, all you see is the points of light. When naïve individuals see a single frame from the movie, they can't identify what the dots represent - maybe a Christmas tree. As soon as the motion starts, everyone sees human motion (check out the cool </a:t>
            </a:r>
            <a:r>
              <a:rPr lang="en-US" sz="2000" dirty="0">
                <a:hlinkClick r:id="rId2"/>
              </a:rPr>
              <a:t>point light walker</a:t>
            </a:r>
            <a:r>
              <a:rPr lang="en-US" sz="2000" dirty="0"/>
              <a:t> at the </a:t>
            </a:r>
            <a:r>
              <a:rPr lang="en-US" sz="2000" dirty="0">
                <a:hlinkClick r:id="rId3" action="ppaction://hlinkfile"/>
              </a:rPr>
              <a:t>BioMotion Lab</a:t>
            </a:r>
            <a:r>
              <a:rPr lang="en-US" sz="2000" dirty="0"/>
              <a:t> Site) </a:t>
            </a:r>
            <a:r>
              <a:rPr lang="en-US" sz="2000" dirty="0">
                <a:hlinkClick r:id="rId2"/>
              </a:rPr>
              <a:t>https://www.biomotionlab.ca/html5-bml-walker/</a:t>
            </a:r>
            <a:r>
              <a:rPr lang="en-US" sz="2000" dirty="0"/>
              <a:t> </a:t>
            </a:r>
          </a:p>
          <a:p>
            <a:endParaRPr lang="en-US" sz="2000" dirty="0"/>
          </a:p>
        </p:txBody>
      </p:sp>
    </p:spTree>
    <p:extLst>
      <p:ext uri="{BB962C8B-B14F-4D97-AF65-F5344CB8AC3E}">
        <p14:creationId xmlns:p14="http://schemas.microsoft.com/office/powerpoint/2010/main" val="809588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 The Rouge Dimension</a:t>
            </a:r>
          </a:p>
        </p:txBody>
      </p:sp>
      <p:sp>
        <p:nvSpPr>
          <p:cNvPr id="3" name="Content Placeholder 2"/>
          <p:cNvSpPr>
            <a:spLocks noGrp="1"/>
          </p:cNvSpPr>
          <p:nvPr>
            <p:ph idx="1"/>
          </p:nvPr>
        </p:nvSpPr>
        <p:spPr/>
        <p:txBody>
          <a:bodyPr/>
          <a:lstStyle/>
          <a:p>
            <a:r>
              <a:rPr lang="en-US" dirty="0"/>
              <a:t>Space: the First Frontier</a:t>
            </a:r>
          </a:p>
          <a:p>
            <a:r>
              <a:rPr lang="en-US" dirty="0"/>
              <a:t>Painting Pictures on the Retina</a:t>
            </a:r>
          </a:p>
          <a:p>
            <a:r>
              <a:rPr lang="en-US" dirty="0"/>
              <a:t>Pictorial Cues to Distance</a:t>
            </a:r>
          </a:p>
        </p:txBody>
      </p:sp>
    </p:spTree>
    <p:extLst>
      <p:ext uri="{BB962C8B-B14F-4D97-AF65-F5344CB8AC3E}">
        <p14:creationId xmlns:p14="http://schemas.microsoft.com/office/powerpoint/2010/main" val="2265075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How Much Structure from How Much Motion</a:t>
            </a:r>
          </a:p>
        </p:txBody>
      </p:sp>
      <p:sp>
        <p:nvSpPr>
          <p:cNvPr id="3" name="Content Placeholder 2"/>
          <p:cNvSpPr>
            <a:spLocks noGrp="1"/>
          </p:cNvSpPr>
          <p:nvPr>
            <p:ph idx="1"/>
          </p:nvPr>
        </p:nvSpPr>
        <p:spPr>
          <a:xfrm>
            <a:off x="457200" y="1905000"/>
            <a:ext cx="8305800" cy="3886200"/>
          </a:xfrm>
        </p:spPr>
        <p:txBody>
          <a:bodyPr/>
          <a:lstStyle/>
          <a:p>
            <a:r>
              <a:rPr lang="en-US" sz="2000" dirty="0"/>
              <a:t>Shimon Ullman (1979) obtained a related result based on</a:t>
            </a:r>
            <a:r>
              <a:rPr lang="en-US" sz="2000" dirty="0">
                <a:solidFill>
                  <a:srgbClr val="0000FF"/>
                </a:solidFill>
              </a:rPr>
              <a:t> four points from three views.</a:t>
            </a:r>
            <a:r>
              <a:rPr lang="en-US" sz="2000" dirty="0"/>
              <a:t> </a:t>
            </a:r>
          </a:p>
          <a:p>
            <a:r>
              <a:rPr lang="en-US" sz="2000" dirty="0"/>
              <a:t>His finding follows in a mathematical tradition that can be traced back to a breakthrough requiring </a:t>
            </a:r>
            <a:r>
              <a:rPr lang="en-US" sz="2000" dirty="0">
                <a:solidFill>
                  <a:srgbClr val="0000FF"/>
                </a:solidFill>
              </a:rPr>
              <a:t>five matched points in two views</a:t>
            </a:r>
            <a:r>
              <a:rPr lang="en-US" sz="2000" dirty="0"/>
              <a:t> by Erwin </a:t>
            </a:r>
            <a:r>
              <a:rPr lang="en-US" sz="2000" dirty="0" err="1"/>
              <a:t>Kruppa</a:t>
            </a:r>
            <a:r>
              <a:rPr lang="en-US" sz="2000" dirty="0"/>
              <a:t> (1913).</a:t>
            </a:r>
          </a:p>
          <a:p>
            <a:r>
              <a:rPr lang="en-US" sz="2000" dirty="0"/>
              <a:t>State-of-the art: </a:t>
            </a:r>
            <a:r>
              <a:rPr lang="en-US" sz="2000" u="sng" dirty="0">
                <a:hlinkClick r:id="rId2"/>
              </a:rPr>
              <a:t>Noah Snavely</a:t>
            </a:r>
            <a:r>
              <a:rPr lang="en-US" sz="2000" u="sng" dirty="0"/>
              <a:t> </a:t>
            </a:r>
            <a:r>
              <a:rPr lang="en-US" sz="1800" b="1" dirty="0">
                <a:hlinkClick r:id="rId3"/>
              </a:rPr>
              <a:t>Bundler: Structure from Motion (SfM) for Unordered Image Collections</a:t>
            </a:r>
            <a:endParaRPr lang="en-US" sz="1800" dirty="0"/>
          </a:p>
        </p:txBody>
      </p:sp>
      <p:pic>
        <p:nvPicPr>
          <p:cNvPr id="4" name="Picture 3"/>
          <p:cNvPicPr>
            <a:picLocks noChangeAspect="1"/>
          </p:cNvPicPr>
          <p:nvPr/>
        </p:nvPicPr>
        <p:blipFill>
          <a:blip r:embed="rId4"/>
          <a:stretch>
            <a:fillRect/>
          </a:stretch>
        </p:blipFill>
        <p:spPr>
          <a:xfrm>
            <a:off x="1066800" y="4479969"/>
            <a:ext cx="6781800" cy="2354253"/>
          </a:xfrm>
          <a:prstGeom prst="rect">
            <a:avLst/>
          </a:prstGeom>
        </p:spPr>
      </p:pic>
    </p:spTree>
    <p:extLst>
      <p:ext uri="{BB962C8B-B14F-4D97-AF65-F5344CB8AC3E}">
        <p14:creationId xmlns:p14="http://schemas.microsoft.com/office/powerpoint/2010/main" val="10168288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Outline (Ch. 5)</a:t>
            </a:r>
          </a:p>
        </p:txBody>
      </p:sp>
      <p:sp>
        <p:nvSpPr>
          <p:cNvPr id="4099" name="Content Placeholder 2"/>
          <p:cNvSpPr>
            <a:spLocks noGrp="1"/>
          </p:cNvSpPr>
          <p:nvPr>
            <p:ph idx="1"/>
          </p:nvPr>
        </p:nvSpPr>
        <p:spPr/>
        <p:txBody>
          <a:bodyPr/>
          <a:lstStyle/>
          <a:p>
            <a:r>
              <a:rPr lang="en-US" dirty="0"/>
              <a:t>Depth: The Rouge Dimension</a:t>
            </a:r>
          </a:p>
          <a:p>
            <a:r>
              <a:rPr lang="en-US" dirty="0"/>
              <a:t>Motion: What Is It Good For?</a:t>
            </a:r>
          </a:p>
          <a:p>
            <a:r>
              <a:rPr lang="en-US" dirty="0">
                <a:solidFill>
                  <a:srgbClr val="0000FF"/>
                </a:solidFill>
              </a:rPr>
              <a:t>Stereopsis: Stereo Vision</a:t>
            </a:r>
          </a:p>
          <a:p>
            <a:r>
              <a:rPr lang="en-US" dirty="0"/>
              <a:t>Shape from X </a:t>
            </a:r>
          </a:p>
          <a:p>
            <a:pPr lvl="1"/>
            <a:r>
              <a:rPr lang="en-US" dirty="0"/>
              <a:t>Motion, Stereo, Shading, Texture</a:t>
            </a:r>
          </a:p>
        </p:txBody>
      </p:sp>
    </p:spTree>
    <p:extLst>
      <p:ext uri="{BB962C8B-B14F-4D97-AF65-F5344CB8AC3E}">
        <p14:creationId xmlns:p14="http://schemas.microsoft.com/office/powerpoint/2010/main" val="41396828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Stereopsis: Stereo Vision</a:t>
            </a:r>
          </a:p>
        </p:txBody>
      </p:sp>
      <p:sp>
        <p:nvSpPr>
          <p:cNvPr id="3" name="Content Placeholder 2"/>
          <p:cNvSpPr>
            <a:spLocks noGrp="1"/>
          </p:cNvSpPr>
          <p:nvPr>
            <p:ph idx="1"/>
          </p:nvPr>
        </p:nvSpPr>
        <p:spPr/>
        <p:txBody>
          <a:bodyPr/>
          <a:lstStyle/>
          <a:p>
            <a:r>
              <a:rPr lang="en-US" dirty="0"/>
              <a:t>Prey and Predators</a:t>
            </a:r>
          </a:p>
          <a:p>
            <a:r>
              <a:rPr lang="en-US" dirty="0"/>
              <a:t>Disparity Equations: Eyes and Cameras</a:t>
            </a:r>
          </a:p>
          <a:p>
            <a:r>
              <a:rPr lang="en-US" dirty="0"/>
              <a:t>The Correspondence Problem</a:t>
            </a:r>
          </a:p>
          <a:p>
            <a:r>
              <a:rPr lang="en-US" dirty="0"/>
              <a:t>3-D Glasses</a:t>
            </a:r>
          </a:p>
        </p:txBody>
      </p:sp>
    </p:spTree>
    <p:extLst>
      <p:ext uri="{BB962C8B-B14F-4D97-AF65-F5344CB8AC3E}">
        <p14:creationId xmlns:p14="http://schemas.microsoft.com/office/powerpoint/2010/main" val="731997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Prey Animals </a:t>
            </a:r>
            <a:r>
              <a:rPr lang="en-US" dirty="0"/>
              <a:t>and Predators</a:t>
            </a:r>
          </a:p>
        </p:txBody>
      </p:sp>
      <p:sp>
        <p:nvSpPr>
          <p:cNvPr id="3" name="Content Placeholder 2"/>
          <p:cNvSpPr>
            <a:spLocks noGrp="1"/>
          </p:cNvSpPr>
          <p:nvPr>
            <p:ph idx="1"/>
          </p:nvPr>
        </p:nvSpPr>
        <p:spPr>
          <a:xfrm>
            <a:off x="381000" y="1600200"/>
            <a:ext cx="8229600" cy="3886200"/>
          </a:xfrm>
        </p:spPr>
        <p:txBody>
          <a:bodyPr/>
          <a:lstStyle/>
          <a:p>
            <a:r>
              <a:rPr lang="en-US" sz="1800" dirty="0"/>
              <a:t>Having two eyes enables prey animals like rabbits to see almost all around them: each eye has a large field of view, and there is almost no overlap between the views of their two eyes. </a:t>
            </a:r>
          </a:p>
          <a:p>
            <a:r>
              <a:rPr lang="en-US" sz="1800" dirty="0"/>
              <a:t>Having two eyes with overlapping views allows predators, such as an eagle or an owl to estimate depth with great accuracy using stereo vision, or stereopsis as it’s known</a:t>
            </a:r>
          </a:p>
        </p:txBody>
      </p:sp>
      <p:pic>
        <p:nvPicPr>
          <p:cNvPr id="4" name="Picture 3"/>
          <p:cNvPicPr>
            <a:picLocks noChangeAspect="1"/>
          </p:cNvPicPr>
          <p:nvPr/>
        </p:nvPicPr>
        <p:blipFill>
          <a:blip r:embed="rId2"/>
          <a:stretch>
            <a:fillRect/>
          </a:stretch>
        </p:blipFill>
        <p:spPr>
          <a:xfrm>
            <a:off x="3581400" y="3352800"/>
            <a:ext cx="5010200" cy="2133600"/>
          </a:xfrm>
          <a:prstGeom prst="rect">
            <a:avLst/>
          </a:prstGeom>
        </p:spPr>
      </p:pic>
      <p:pic>
        <p:nvPicPr>
          <p:cNvPr id="5" name="Picture 4"/>
          <p:cNvPicPr>
            <a:picLocks noChangeAspect="1"/>
          </p:cNvPicPr>
          <p:nvPr/>
        </p:nvPicPr>
        <p:blipFill>
          <a:blip r:embed="rId3"/>
          <a:stretch>
            <a:fillRect/>
          </a:stretch>
        </p:blipFill>
        <p:spPr>
          <a:xfrm>
            <a:off x="609600" y="3505200"/>
            <a:ext cx="2170260" cy="1625600"/>
          </a:xfrm>
          <a:prstGeom prst="rect">
            <a:avLst/>
          </a:prstGeom>
        </p:spPr>
      </p:pic>
      <p:pic>
        <p:nvPicPr>
          <p:cNvPr id="6" name="Picture 5"/>
          <p:cNvPicPr>
            <a:picLocks noChangeAspect="1"/>
          </p:cNvPicPr>
          <p:nvPr/>
        </p:nvPicPr>
        <p:blipFill>
          <a:blip r:embed="rId4"/>
          <a:stretch>
            <a:fillRect/>
          </a:stretch>
        </p:blipFill>
        <p:spPr>
          <a:xfrm>
            <a:off x="7162800" y="5181600"/>
            <a:ext cx="1353117" cy="1485900"/>
          </a:xfrm>
          <a:prstGeom prst="rect">
            <a:avLst/>
          </a:prstGeom>
        </p:spPr>
      </p:pic>
      <p:pic>
        <p:nvPicPr>
          <p:cNvPr id="7" name="Picture 6"/>
          <p:cNvPicPr>
            <a:picLocks noChangeAspect="1"/>
          </p:cNvPicPr>
          <p:nvPr/>
        </p:nvPicPr>
        <p:blipFill>
          <a:blip r:embed="rId5"/>
          <a:stretch>
            <a:fillRect/>
          </a:stretch>
        </p:blipFill>
        <p:spPr>
          <a:xfrm>
            <a:off x="4876800" y="5257800"/>
            <a:ext cx="1946639" cy="1295400"/>
          </a:xfrm>
          <a:prstGeom prst="rect">
            <a:avLst/>
          </a:prstGeom>
        </p:spPr>
      </p:pic>
      <p:pic>
        <p:nvPicPr>
          <p:cNvPr id="9" name="Picture 8"/>
          <p:cNvPicPr>
            <a:picLocks noChangeAspect="1"/>
          </p:cNvPicPr>
          <p:nvPr/>
        </p:nvPicPr>
        <p:blipFill>
          <a:blip r:embed="rId6"/>
          <a:stretch>
            <a:fillRect/>
          </a:stretch>
        </p:blipFill>
        <p:spPr>
          <a:xfrm>
            <a:off x="1295400" y="5334000"/>
            <a:ext cx="2209800" cy="1655217"/>
          </a:xfrm>
          <a:prstGeom prst="rect">
            <a:avLst/>
          </a:prstGeom>
        </p:spPr>
      </p:pic>
    </p:spTree>
    <p:extLst>
      <p:ext uri="{BB962C8B-B14F-4D97-AF65-F5344CB8AC3E}">
        <p14:creationId xmlns:p14="http://schemas.microsoft.com/office/powerpoint/2010/main" val="38545573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Rectangle 2"/>
          <p:cNvSpPr>
            <a:spLocks noGrp="1" noChangeArrowheads="1"/>
          </p:cNvSpPr>
          <p:nvPr>
            <p:ph type="title"/>
          </p:nvPr>
        </p:nvSpPr>
        <p:spPr>
          <a:xfrm>
            <a:off x="381000" y="285750"/>
            <a:ext cx="8686800" cy="609600"/>
          </a:xfrm>
        </p:spPr>
        <p:txBody>
          <a:bodyPr/>
          <a:lstStyle/>
          <a:p>
            <a:r>
              <a:rPr lang="en-US" dirty="0"/>
              <a:t>Stereo Geometry</a:t>
            </a:r>
          </a:p>
        </p:txBody>
      </p:sp>
      <p:sp>
        <p:nvSpPr>
          <p:cNvPr id="905219" name="Rectangle 3"/>
          <p:cNvSpPr>
            <a:spLocks noGrp="1" noChangeArrowheads="1"/>
          </p:cNvSpPr>
          <p:nvPr>
            <p:ph type="body" idx="1"/>
          </p:nvPr>
        </p:nvSpPr>
        <p:spPr>
          <a:xfrm>
            <a:off x="381000" y="5105400"/>
            <a:ext cx="7924800" cy="1219200"/>
          </a:xfrm>
        </p:spPr>
        <p:txBody>
          <a:bodyPr/>
          <a:lstStyle/>
          <a:p>
            <a:pPr>
              <a:lnSpc>
                <a:spcPct val="90000"/>
              </a:lnSpc>
            </a:pPr>
            <a:r>
              <a:rPr lang="en-US" sz="2000" dirty="0"/>
              <a:t>Converging Axes – Usual setup of human eyes</a:t>
            </a:r>
          </a:p>
          <a:p>
            <a:pPr>
              <a:lnSpc>
                <a:spcPct val="90000"/>
              </a:lnSpc>
            </a:pPr>
            <a:r>
              <a:rPr lang="en-US" sz="2000" dirty="0"/>
              <a:t>Depth obtained by triangulation</a:t>
            </a:r>
          </a:p>
          <a:p>
            <a:pPr>
              <a:lnSpc>
                <a:spcPct val="90000"/>
              </a:lnSpc>
            </a:pPr>
            <a:r>
              <a:rPr lang="en-US" sz="2000" dirty="0"/>
              <a:t>Correspondence problem:  p</a:t>
            </a:r>
            <a:r>
              <a:rPr lang="en-US" baseline="-25000" dirty="0"/>
              <a:t>l</a:t>
            </a:r>
            <a:r>
              <a:rPr lang="en-US" sz="2000" dirty="0"/>
              <a:t> and p</a:t>
            </a:r>
            <a:r>
              <a:rPr lang="en-US" baseline="-25000" dirty="0"/>
              <a:t>r</a:t>
            </a:r>
            <a:r>
              <a:rPr lang="en-US" sz="2000" dirty="0"/>
              <a:t> correspond to the left and right projections of P, respectively.</a:t>
            </a:r>
          </a:p>
        </p:txBody>
      </p:sp>
      <p:grpSp>
        <p:nvGrpSpPr>
          <p:cNvPr id="905220" name="Group 4"/>
          <p:cNvGrpSpPr>
            <a:grpSpLocks/>
          </p:cNvGrpSpPr>
          <p:nvPr/>
        </p:nvGrpSpPr>
        <p:grpSpPr bwMode="auto">
          <a:xfrm>
            <a:off x="2438400" y="1066800"/>
            <a:ext cx="4495800" cy="3729038"/>
            <a:chOff x="1488" y="624"/>
            <a:chExt cx="2832" cy="2349"/>
          </a:xfrm>
        </p:grpSpPr>
        <p:pic>
          <p:nvPicPr>
            <p:cNvPr id="905221" name="Picture 5"/>
            <p:cNvPicPr>
              <a:picLocks noChangeAspect="1" noChangeArrowheads="1"/>
            </p:cNvPicPr>
            <p:nvPr/>
          </p:nvPicPr>
          <p:blipFill>
            <a:blip r:embed="rId3" cstate="print"/>
            <a:srcRect/>
            <a:stretch>
              <a:fillRect/>
            </a:stretch>
          </p:blipFill>
          <p:spPr bwMode="auto">
            <a:xfrm>
              <a:off x="1488" y="672"/>
              <a:ext cx="2832" cy="2301"/>
            </a:xfrm>
            <a:prstGeom prst="rect">
              <a:avLst/>
            </a:prstGeom>
            <a:noFill/>
            <a:ln w="12700">
              <a:noFill/>
              <a:miter lim="800000"/>
              <a:headEnd type="none" w="sm" len="sm"/>
              <a:tailEnd type="none" w="sm" len="sm"/>
            </a:ln>
            <a:effectLst/>
          </p:spPr>
        </p:pic>
        <p:sp>
          <p:nvSpPr>
            <p:cNvPr id="905222" name="Text Box 6"/>
            <p:cNvSpPr txBox="1">
              <a:spLocks noChangeArrowheads="1"/>
            </p:cNvSpPr>
            <p:nvPr/>
          </p:nvSpPr>
          <p:spPr bwMode="auto">
            <a:xfrm>
              <a:off x="2208" y="624"/>
              <a:ext cx="668" cy="231"/>
            </a:xfrm>
            <a:prstGeom prst="rect">
              <a:avLst/>
            </a:prstGeom>
            <a:noFill/>
            <a:ln w="12700">
              <a:noFill/>
              <a:miter lim="800000"/>
              <a:headEnd type="none" w="sm" len="sm"/>
              <a:tailEnd type="none" w="sm" len="sm"/>
            </a:ln>
            <a:effectLst/>
          </p:spPr>
          <p:txBody>
            <a:bodyPr wrap="none">
              <a:spAutoFit/>
            </a:bodyPr>
            <a:lstStyle/>
            <a:p>
              <a:r>
                <a:rPr lang="en-US">
                  <a:solidFill>
                    <a:srgbClr val="D82204"/>
                  </a:solidFill>
                </a:rPr>
                <a:t>P(X,Y,Z)</a:t>
              </a:r>
            </a:p>
          </p:txBody>
        </p:sp>
        <p:sp>
          <p:nvSpPr>
            <p:cNvPr id="905223" name="Rectangle 7"/>
            <p:cNvSpPr>
              <a:spLocks noChangeArrowheads="1"/>
            </p:cNvSpPr>
            <p:nvPr/>
          </p:nvSpPr>
          <p:spPr bwMode="auto">
            <a:xfrm rot="1131140">
              <a:off x="2652" y="2652"/>
              <a:ext cx="192" cy="48"/>
            </a:xfrm>
            <a:prstGeom prst="rect">
              <a:avLst/>
            </a:prstGeom>
            <a:solidFill>
              <a:schemeClr val="bg2"/>
            </a:solidFill>
            <a:ln w="12700">
              <a:solidFill>
                <a:schemeClr val="bg2"/>
              </a:solidFill>
              <a:miter lim="800000"/>
              <a:headEnd type="none" w="sm" len="sm"/>
              <a:tailEnd type="none" w="sm" len="sm"/>
            </a:ln>
            <a:effectLst/>
          </p:spPr>
          <p:txBody>
            <a:bodyPr wrap="none" anchor="ctr"/>
            <a:lstStyle/>
            <a:p>
              <a:endParaRPr lang="en-US"/>
            </a:p>
          </p:txBody>
        </p:sp>
        <p:sp>
          <p:nvSpPr>
            <p:cNvPr id="905224" name="Rectangle 8"/>
            <p:cNvSpPr>
              <a:spLocks noChangeArrowheads="1"/>
            </p:cNvSpPr>
            <p:nvPr/>
          </p:nvSpPr>
          <p:spPr bwMode="auto">
            <a:xfrm rot="-1096234">
              <a:off x="2862" y="2660"/>
              <a:ext cx="192" cy="48"/>
            </a:xfrm>
            <a:prstGeom prst="rect">
              <a:avLst/>
            </a:prstGeom>
            <a:solidFill>
              <a:schemeClr val="bg2"/>
            </a:solidFill>
            <a:ln w="12700">
              <a:solidFill>
                <a:schemeClr val="bg2"/>
              </a:solidFill>
              <a:miter lim="800000"/>
              <a:headEnd type="none" w="sm" len="sm"/>
              <a:tailEnd type="none" w="sm" len="sm"/>
            </a:ln>
            <a:effectLst/>
          </p:spPr>
          <p:txBody>
            <a:bodyPr wrap="none" anchor="ctr"/>
            <a:lstStyle/>
            <a:p>
              <a:endParaRPr lang="en-US"/>
            </a:p>
          </p:txBody>
        </p:sp>
        <p:sp>
          <p:nvSpPr>
            <p:cNvPr id="905225" name="Rectangle 9"/>
            <p:cNvSpPr>
              <a:spLocks noChangeArrowheads="1"/>
            </p:cNvSpPr>
            <p:nvPr/>
          </p:nvSpPr>
          <p:spPr bwMode="auto">
            <a:xfrm>
              <a:off x="2784" y="2610"/>
              <a:ext cx="144" cy="96"/>
            </a:xfrm>
            <a:prstGeom prst="rect">
              <a:avLst/>
            </a:prstGeom>
            <a:solidFill>
              <a:schemeClr val="bg2"/>
            </a:solidFill>
            <a:ln w="12700">
              <a:solidFill>
                <a:schemeClr val="bg2"/>
              </a:solidFill>
              <a:miter lim="800000"/>
              <a:headEnd type="none" w="sm" len="sm"/>
              <a:tailEnd type="none" w="sm" len="sm"/>
            </a:ln>
            <a:effectLst/>
          </p:spPr>
          <p:txBody>
            <a:bodyPr wrap="none" anchor="ctr"/>
            <a:lstStyle/>
            <a:p>
              <a:endParaRPr lang="en-US"/>
            </a:p>
          </p:txBody>
        </p:sp>
        <p:sp>
          <p:nvSpPr>
            <p:cNvPr id="905226" name="Oval 10"/>
            <p:cNvSpPr>
              <a:spLocks noChangeArrowheads="1"/>
            </p:cNvSpPr>
            <p:nvPr/>
          </p:nvSpPr>
          <p:spPr bwMode="auto">
            <a:xfrm>
              <a:off x="2736" y="2688"/>
              <a:ext cx="240" cy="96"/>
            </a:xfrm>
            <a:prstGeom prst="ellipse">
              <a:avLst/>
            </a:prstGeom>
            <a:solidFill>
              <a:schemeClr val="bg2"/>
            </a:solidFill>
            <a:ln w="12700">
              <a:solidFill>
                <a:srgbClr val="6666FF"/>
              </a:solidFill>
              <a:round/>
              <a:headEnd type="none" w="sm" len="sm"/>
              <a:tailEnd type="none" w="sm" len="sm"/>
            </a:ln>
            <a:effectLst/>
          </p:spPr>
          <p:txBody>
            <a:bodyPr wrap="none" anchor="ctr"/>
            <a:lstStyle/>
            <a:p>
              <a:endParaRPr lang="en-US"/>
            </a:p>
          </p:txBody>
        </p:sp>
        <p:sp>
          <p:nvSpPr>
            <p:cNvPr id="905227" name="Rectangle 11"/>
            <p:cNvSpPr>
              <a:spLocks noChangeArrowheads="1"/>
            </p:cNvSpPr>
            <p:nvPr/>
          </p:nvSpPr>
          <p:spPr bwMode="auto">
            <a:xfrm rot="1147043">
              <a:off x="2662" y="2744"/>
              <a:ext cx="288" cy="48"/>
            </a:xfrm>
            <a:prstGeom prst="rect">
              <a:avLst/>
            </a:prstGeom>
            <a:solidFill>
              <a:schemeClr val="bg2"/>
            </a:solidFill>
            <a:ln w="12700">
              <a:solidFill>
                <a:schemeClr val="bg2"/>
              </a:solidFill>
              <a:miter lim="800000"/>
              <a:headEnd type="none" w="sm" len="sm"/>
              <a:tailEnd type="none" w="sm" len="sm"/>
            </a:ln>
            <a:effectLst/>
          </p:spPr>
          <p:txBody>
            <a:bodyPr wrap="none" anchor="ctr"/>
            <a:lstStyle/>
            <a:p>
              <a:endParaRPr lang="en-US"/>
            </a:p>
          </p:txBody>
        </p:sp>
        <p:sp>
          <p:nvSpPr>
            <p:cNvPr id="905228" name="Line 12"/>
            <p:cNvSpPr>
              <a:spLocks noChangeShapeType="1"/>
            </p:cNvSpPr>
            <p:nvPr/>
          </p:nvSpPr>
          <p:spPr bwMode="auto">
            <a:xfrm>
              <a:off x="2462" y="2614"/>
              <a:ext cx="392" cy="132"/>
            </a:xfrm>
            <a:prstGeom prst="line">
              <a:avLst/>
            </a:prstGeom>
            <a:noFill/>
            <a:ln w="28575">
              <a:solidFill>
                <a:srgbClr val="6666FF"/>
              </a:solidFill>
              <a:round/>
              <a:headEnd type="none" w="sm" len="sm"/>
              <a:tailEnd type="none" w="sm" len="sm"/>
            </a:ln>
            <a:effectLst/>
          </p:spPr>
          <p:txBody>
            <a:bodyPr wrap="none" anchor="ctr"/>
            <a:lstStyle/>
            <a:p>
              <a:endParaRPr lang="en-US"/>
            </a:p>
          </p:txBody>
        </p:sp>
        <p:sp>
          <p:nvSpPr>
            <p:cNvPr id="905229" name="Rectangle 13"/>
            <p:cNvSpPr>
              <a:spLocks noChangeArrowheads="1"/>
            </p:cNvSpPr>
            <p:nvPr/>
          </p:nvSpPr>
          <p:spPr bwMode="auto">
            <a:xfrm rot="-1106561">
              <a:off x="2842" y="2716"/>
              <a:ext cx="288" cy="48"/>
            </a:xfrm>
            <a:prstGeom prst="rect">
              <a:avLst/>
            </a:prstGeom>
            <a:solidFill>
              <a:schemeClr val="bg2"/>
            </a:solidFill>
            <a:ln w="12700">
              <a:solidFill>
                <a:schemeClr val="bg2"/>
              </a:solidFill>
              <a:miter lim="800000"/>
              <a:headEnd type="none" w="sm" len="sm"/>
              <a:tailEnd type="none" w="sm" len="sm"/>
            </a:ln>
            <a:effectLst/>
          </p:spPr>
          <p:txBody>
            <a:bodyPr wrap="none" anchor="ctr"/>
            <a:lstStyle/>
            <a:p>
              <a:endParaRPr lang="en-US"/>
            </a:p>
          </p:txBody>
        </p:sp>
        <p:sp>
          <p:nvSpPr>
            <p:cNvPr id="905230" name="Line 14"/>
            <p:cNvSpPr>
              <a:spLocks noChangeShapeType="1"/>
            </p:cNvSpPr>
            <p:nvPr/>
          </p:nvSpPr>
          <p:spPr bwMode="auto">
            <a:xfrm flipV="1">
              <a:off x="2858" y="2596"/>
              <a:ext cx="462" cy="148"/>
            </a:xfrm>
            <a:prstGeom prst="line">
              <a:avLst/>
            </a:prstGeom>
            <a:noFill/>
            <a:ln w="28575">
              <a:solidFill>
                <a:srgbClr val="6666FF"/>
              </a:solidFill>
              <a:round/>
              <a:headEnd type="none" w="sm" len="sm"/>
              <a:tailEnd type="none" w="sm" len="sm"/>
            </a:ln>
            <a:effectLst/>
          </p:spPr>
          <p:txBody>
            <a:bodyPr wrap="none" anchor="ctr"/>
            <a:lstStyle/>
            <a:p>
              <a:endParaRPr lang="en-US"/>
            </a:p>
          </p:txBody>
        </p:sp>
      </p:grpSp>
    </p:spTree>
    <p:extLst>
      <p:ext uri="{BB962C8B-B14F-4D97-AF65-F5344CB8AC3E}">
        <p14:creationId xmlns:p14="http://schemas.microsoft.com/office/powerpoint/2010/main" val="8626770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6" name="Freeform 2"/>
          <p:cNvSpPr>
            <a:spLocks/>
          </p:cNvSpPr>
          <p:nvPr/>
        </p:nvSpPr>
        <p:spPr bwMode="auto">
          <a:xfrm>
            <a:off x="3175" y="5438775"/>
            <a:ext cx="9140825" cy="1419225"/>
          </a:xfrm>
          <a:custGeom>
            <a:avLst/>
            <a:gdLst/>
            <a:ahLst/>
            <a:cxnLst>
              <a:cxn ang="0">
                <a:pos x="0" y="302"/>
              </a:cxn>
              <a:cxn ang="0">
                <a:pos x="274" y="248"/>
              </a:cxn>
              <a:cxn ang="0">
                <a:pos x="675" y="298"/>
              </a:cxn>
              <a:cxn ang="0">
                <a:pos x="1010" y="248"/>
              </a:cxn>
              <a:cxn ang="0">
                <a:pos x="1277" y="149"/>
              </a:cxn>
              <a:cxn ang="0">
                <a:pos x="1478" y="149"/>
              </a:cxn>
              <a:cxn ang="0">
                <a:pos x="1745" y="298"/>
              </a:cxn>
              <a:cxn ang="0">
                <a:pos x="2147" y="149"/>
              </a:cxn>
              <a:cxn ang="0">
                <a:pos x="2481" y="99"/>
              </a:cxn>
              <a:cxn ang="0">
                <a:pos x="2748" y="149"/>
              </a:cxn>
              <a:cxn ang="0">
                <a:pos x="3083" y="0"/>
              </a:cxn>
              <a:cxn ang="0">
                <a:pos x="3217" y="50"/>
              </a:cxn>
              <a:cxn ang="0">
                <a:pos x="3417" y="99"/>
              </a:cxn>
              <a:cxn ang="0">
                <a:pos x="3685" y="50"/>
              </a:cxn>
              <a:cxn ang="0">
                <a:pos x="4019" y="149"/>
              </a:cxn>
              <a:cxn ang="0">
                <a:pos x="4287" y="149"/>
              </a:cxn>
              <a:cxn ang="0">
                <a:pos x="4554" y="99"/>
              </a:cxn>
              <a:cxn ang="0">
                <a:pos x="4755" y="99"/>
              </a:cxn>
              <a:cxn ang="0">
                <a:pos x="5022" y="199"/>
              </a:cxn>
              <a:cxn ang="0">
                <a:pos x="5490" y="149"/>
              </a:cxn>
              <a:cxn ang="0">
                <a:pos x="5758" y="149"/>
              </a:cxn>
              <a:cxn ang="0">
                <a:pos x="5758" y="894"/>
              </a:cxn>
              <a:cxn ang="0">
                <a:pos x="2" y="890"/>
              </a:cxn>
              <a:cxn ang="0">
                <a:pos x="0" y="302"/>
              </a:cxn>
            </a:cxnLst>
            <a:rect l="0" t="0" r="r" b="b"/>
            <a:pathLst>
              <a:path w="5758" h="894">
                <a:moveTo>
                  <a:pt x="0" y="302"/>
                </a:moveTo>
                <a:lnTo>
                  <a:pt x="274" y="248"/>
                </a:lnTo>
                <a:lnTo>
                  <a:pt x="675" y="298"/>
                </a:lnTo>
                <a:lnTo>
                  <a:pt x="1010" y="248"/>
                </a:lnTo>
                <a:lnTo>
                  <a:pt x="1277" y="149"/>
                </a:lnTo>
                <a:lnTo>
                  <a:pt x="1478" y="149"/>
                </a:lnTo>
                <a:lnTo>
                  <a:pt x="1745" y="298"/>
                </a:lnTo>
                <a:lnTo>
                  <a:pt x="2147" y="149"/>
                </a:lnTo>
                <a:lnTo>
                  <a:pt x="2481" y="99"/>
                </a:lnTo>
                <a:lnTo>
                  <a:pt x="2748" y="149"/>
                </a:lnTo>
                <a:lnTo>
                  <a:pt x="3083" y="0"/>
                </a:lnTo>
                <a:lnTo>
                  <a:pt x="3217" y="50"/>
                </a:lnTo>
                <a:lnTo>
                  <a:pt x="3417" y="99"/>
                </a:lnTo>
                <a:lnTo>
                  <a:pt x="3685" y="50"/>
                </a:lnTo>
                <a:lnTo>
                  <a:pt x="4019" y="149"/>
                </a:lnTo>
                <a:lnTo>
                  <a:pt x="4287" y="149"/>
                </a:lnTo>
                <a:lnTo>
                  <a:pt x="4554" y="99"/>
                </a:lnTo>
                <a:lnTo>
                  <a:pt x="4755" y="99"/>
                </a:lnTo>
                <a:lnTo>
                  <a:pt x="5022" y="199"/>
                </a:lnTo>
                <a:lnTo>
                  <a:pt x="5490" y="149"/>
                </a:lnTo>
                <a:lnTo>
                  <a:pt x="5758" y="149"/>
                </a:lnTo>
                <a:lnTo>
                  <a:pt x="5758" y="894"/>
                </a:lnTo>
                <a:lnTo>
                  <a:pt x="2" y="890"/>
                </a:lnTo>
                <a:lnTo>
                  <a:pt x="0" y="302"/>
                </a:lnTo>
                <a:close/>
              </a:path>
            </a:pathLst>
          </a:custGeom>
          <a:solidFill>
            <a:srgbClr val="99CC00"/>
          </a:solidFill>
          <a:ln w="9525">
            <a:noFill/>
            <a:round/>
            <a:headEnd/>
            <a:tailEnd/>
          </a:ln>
          <a:effectLst/>
        </p:spPr>
        <p:txBody>
          <a:bodyPr/>
          <a:lstStyle/>
          <a:p>
            <a:endParaRPr lang="en-US"/>
          </a:p>
        </p:txBody>
      </p:sp>
      <p:sp>
        <p:nvSpPr>
          <p:cNvPr id="927747" name="Rectangle 3"/>
          <p:cNvSpPr>
            <a:spLocks noGrp="1" noChangeArrowheads="1"/>
          </p:cNvSpPr>
          <p:nvPr>
            <p:ph type="title"/>
          </p:nvPr>
        </p:nvSpPr>
        <p:spPr/>
        <p:txBody>
          <a:bodyPr/>
          <a:lstStyle/>
          <a:p>
            <a:r>
              <a:rPr lang="en-US"/>
              <a:t>A Simple Stereo System</a:t>
            </a:r>
          </a:p>
        </p:txBody>
      </p:sp>
      <p:sp>
        <p:nvSpPr>
          <p:cNvPr id="927748" name="Text Box 4"/>
          <p:cNvSpPr txBox="1">
            <a:spLocks noChangeArrowheads="1"/>
          </p:cNvSpPr>
          <p:nvPr/>
        </p:nvSpPr>
        <p:spPr bwMode="auto">
          <a:xfrm>
            <a:off x="76200" y="6172200"/>
            <a:ext cx="915988" cy="457200"/>
          </a:xfrm>
          <a:prstGeom prst="rect">
            <a:avLst/>
          </a:prstGeom>
          <a:noFill/>
          <a:ln w="9525">
            <a:noFill/>
            <a:miter lim="800000"/>
            <a:headEnd/>
            <a:tailEnd/>
          </a:ln>
          <a:effectLst/>
        </p:spPr>
        <p:txBody>
          <a:bodyPr wrap="none">
            <a:spAutoFit/>
          </a:bodyPr>
          <a:lstStyle/>
          <a:p>
            <a:r>
              <a:rPr lang="en-US" sz="2400" b="0" dirty="0" err="1">
                <a:solidFill>
                  <a:schemeClr val="bg2"/>
                </a:solidFill>
                <a:latin typeface="Times New Roman" charset="0"/>
              </a:rPr>
              <a:t>Z</a:t>
            </a:r>
            <a:r>
              <a:rPr lang="en-US" sz="2400" b="0" baseline="-25000" dirty="0" err="1">
                <a:solidFill>
                  <a:schemeClr val="bg2"/>
                </a:solidFill>
                <a:latin typeface="Times New Roman" charset="0"/>
              </a:rPr>
              <a:t>w</a:t>
            </a:r>
            <a:r>
              <a:rPr lang="en-US" sz="2400" b="0" dirty="0">
                <a:solidFill>
                  <a:schemeClr val="bg2"/>
                </a:solidFill>
                <a:latin typeface="Times New Roman" charset="0"/>
              </a:rPr>
              <a:t>=0 </a:t>
            </a:r>
          </a:p>
        </p:txBody>
      </p:sp>
      <p:sp>
        <p:nvSpPr>
          <p:cNvPr id="927749" name="Line 5"/>
          <p:cNvSpPr>
            <a:spLocks noChangeShapeType="1"/>
          </p:cNvSpPr>
          <p:nvPr/>
        </p:nvSpPr>
        <p:spPr bwMode="auto">
          <a:xfrm flipH="1">
            <a:off x="914400" y="6400800"/>
            <a:ext cx="7772400" cy="0"/>
          </a:xfrm>
          <a:prstGeom prst="line">
            <a:avLst/>
          </a:prstGeom>
          <a:noFill/>
          <a:ln w="28575">
            <a:solidFill>
              <a:schemeClr val="bg2"/>
            </a:solidFill>
            <a:round/>
            <a:headEnd/>
            <a:tailEnd/>
          </a:ln>
          <a:effectLst/>
        </p:spPr>
        <p:txBody>
          <a:bodyPr/>
          <a:lstStyle/>
          <a:p>
            <a:endParaRPr lang="en-US"/>
          </a:p>
        </p:txBody>
      </p:sp>
      <p:sp>
        <p:nvSpPr>
          <p:cNvPr id="927751" name="Text Box 7"/>
          <p:cNvSpPr txBox="1">
            <a:spLocks noChangeArrowheads="1"/>
          </p:cNvSpPr>
          <p:nvPr/>
        </p:nvSpPr>
        <p:spPr bwMode="auto">
          <a:xfrm flipH="1">
            <a:off x="1600200" y="1905000"/>
            <a:ext cx="1965325" cy="396875"/>
          </a:xfrm>
          <a:prstGeom prst="rect">
            <a:avLst/>
          </a:prstGeom>
          <a:noFill/>
          <a:ln w="9525">
            <a:noFill/>
            <a:miter lim="800000"/>
            <a:headEnd/>
            <a:tailEnd/>
          </a:ln>
          <a:effectLst/>
        </p:spPr>
        <p:txBody>
          <a:bodyPr wrap="none">
            <a:spAutoFit/>
          </a:bodyPr>
          <a:lstStyle/>
          <a:p>
            <a:r>
              <a:rPr lang="en-US" sz="2000" b="0" dirty="0">
                <a:solidFill>
                  <a:schemeClr val="bg2"/>
                </a:solidFill>
              </a:rPr>
              <a:t>LEFT CAMERA</a:t>
            </a:r>
          </a:p>
        </p:txBody>
      </p:sp>
      <p:sp>
        <p:nvSpPr>
          <p:cNvPr id="927752" name="Text Box 8"/>
          <p:cNvSpPr txBox="1">
            <a:spLocks noChangeArrowheads="1"/>
          </p:cNvSpPr>
          <p:nvPr/>
        </p:nvSpPr>
        <p:spPr bwMode="auto">
          <a:xfrm>
            <a:off x="1143000" y="3124200"/>
            <a:ext cx="1608133" cy="830997"/>
          </a:xfrm>
          <a:prstGeom prst="rect">
            <a:avLst/>
          </a:prstGeom>
          <a:noFill/>
          <a:ln w="9525">
            <a:noFill/>
            <a:miter lim="800000"/>
            <a:headEnd/>
            <a:tailEnd/>
          </a:ln>
          <a:effectLst/>
        </p:spPr>
        <p:txBody>
          <a:bodyPr wrap="none">
            <a:spAutoFit/>
          </a:bodyPr>
          <a:lstStyle/>
          <a:p>
            <a:r>
              <a:rPr lang="en-US" sz="2400" b="0" dirty="0">
                <a:solidFill>
                  <a:schemeClr val="bg2"/>
                </a:solidFill>
                <a:latin typeface="Times New Roman" charset="0"/>
              </a:rPr>
              <a:t>Left image:</a:t>
            </a:r>
          </a:p>
          <a:p>
            <a:r>
              <a:rPr lang="en-US" sz="2400" b="0" dirty="0">
                <a:solidFill>
                  <a:schemeClr val="bg2"/>
                </a:solidFill>
                <a:latin typeface="Times New Roman" charset="0"/>
              </a:rPr>
              <a:t>reference</a:t>
            </a:r>
          </a:p>
        </p:txBody>
      </p:sp>
      <p:sp>
        <p:nvSpPr>
          <p:cNvPr id="927753" name="AutoShape 9"/>
          <p:cNvSpPr>
            <a:spLocks noChangeArrowheads="1"/>
          </p:cNvSpPr>
          <p:nvPr/>
        </p:nvSpPr>
        <p:spPr bwMode="auto">
          <a:xfrm>
            <a:off x="2667000" y="3200400"/>
            <a:ext cx="1828800" cy="762000"/>
          </a:xfrm>
          <a:prstGeom prst="parallelogram">
            <a:avLst>
              <a:gd name="adj" fmla="val 60000"/>
            </a:avLst>
          </a:prstGeom>
          <a:solidFill>
            <a:srgbClr val="DDDDDD"/>
          </a:solidFill>
          <a:ln w="9525">
            <a:solidFill>
              <a:srgbClr val="0000FF"/>
            </a:solidFill>
            <a:miter lim="800000"/>
            <a:headEnd/>
            <a:tailEnd/>
          </a:ln>
          <a:effectLst/>
        </p:spPr>
        <p:txBody>
          <a:bodyPr wrap="none" anchor="ctr"/>
          <a:lstStyle/>
          <a:p>
            <a:endParaRPr lang="en-US"/>
          </a:p>
        </p:txBody>
      </p:sp>
      <p:sp>
        <p:nvSpPr>
          <p:cNvPr id="927754" name="Line 10"/>
          <p:cNvSpPr>
            <a:spLocks noChangeShapeType="1"/>
          </p:cNvSpPr>
          <p:nvPr/>
        </p:nvSpPr>
        <p:spPr bwMode="auto">
          <a:xfrm flipV="1">
            <a:off x="3581400" y="2438400"/>
            <a:ext cx="0" cy="1143000"/>
          </a:xfrm>
          <a:prstGeom prst="line">
            <a:avLst/>
          </a:prstGeom>
          <a:noFill/>
          <a:ln w="12700">
            <a:solidFill>
              <a:srgbClr val="0000FF"/>
            </a:solidFill>
            <a:round/>
            <a:headEnd/>
            <a:tailEnd/>
          </a:ln>
          <a:effectLst/>
        </p:spPr>
        <p:txBody>
          <a:bodyPr/>
          <a:lstStyle/>
          <a:p>
            <a:endParaRPr lang="en-US"/>
          </a:p>
        </p:txBody>
      </p:sp>
      <p:sp>
        <p:nvSpPr>
          <p:cNvPr id="927755" name="Line 11"/>
          <p:cNvSpPr>
            <a:spLocks noChangeShapeType="1"/>
          </p:cNvSpPr>
          <p:nvPr/>
        </p:nvSpPr>
        <p:spPr bwMode="auto">
          <a:xfrm>
            <a:off x="2895600" y="3581400"/>
            <a:ext cx="1371600" cy="0"/>
          </a:xfrm>
          <a:prstGeom prst="line">
            <a:avLst/>
          </a:prstGeom>
          <a:noFill/>
          <a:ln w="9525">
            <a:solidFill>
              <a:srgbClr val="0000FF"/>
            </a:solidFill>
            <a:round/>
            <a:headEnd/>
            <a:tailEnd/>
          </a:ln>
          <a:effectLst/>
        </p:spPr>
        <p:txBody>
          <a:bodyPr/>
          <a:lstStyle/>
          <a:p>
            <a:endParaRPr lang="en-US"/>
          </a:p>
        </p:txBody>
      </p:sp>
      <p:sp>
        <p:nvSpPr>
          <p:cNvPr id="927756" name="Line 12"/>
          <p:cNvSpPr>
            <a:spLocks noChangeShapeType="1"/>
          </p:cNvSpPr>
          <p:nvPr/>
        </p:nvSpPr>
        <p:spPr bwMode="auto">
          <a:xfrm flipH="1">
            <a:off x="3352800" y="3200400"/>
            <a:ext cx="457200" cy="762000"/>
          </a:xfrm>
          <a:prstGeom prst="line">
            <a:avLst/>
          </a:prstGeom>
          <a:noFill/>
          <a:ln w="9525">
            <a:solidFill>
              <a:schemeClr val="tx1"/>
            </a:solidFill>
            <a:round/>
            <a:headEnd/>
            <a:tailEnd/>
          </a:ln>
          <a:effectLst/>
        </p:spPr>
        <p:txBody>
          <a:bodyPr/>
          <a:lstStyle/>
          <a:p>
            <a:endParaRPr lang="en-US"/>
          </a:p>
        </p:txBody>
      </p:sp>
      <p:sp>
        <p:nvSpPr>
          <p:cNvPr id="927757" name="AutoShape 13"/>
          <p:cNvSpPr>
            <a:spLocks noChangeArrowheads="1"/>
          </p:cNvSpPr>
          <p:nvPr/>
        </p:nvSpPr>
        <p:spPr bwMode="auto">
          <a:xfrm>
            <a:off x="4724400" y="3200400"/>
            <a:ext cx="1828800" cy="762000"/>
          </a:xfrm>
          <a:prstGeom prst="parallelogram">
            <a:avLst>
              <a:gd name="adj" fmla="val 60000"/>
            </a:avLst>
          </a:prstGeom>
          <a:solidFill>
            <a:srgbClr val="DDDDDD"/>
          </a:solidFill>
          <a:ln w="9525">
            <a:solidFill>
              <a:schemeClr val="tx1"/>
            </a:solidFill>
            <a:miter lim="800000"/>
            <a:headEnd/>
            <a:tailEnd/>
          </a:ln>
          <a:effectLst/>
        </p:spPr>
        <p:txBody>
          <a:bodyPr wrap="none" anchor="ctr"/>
          <a:lstStyle/>
          <a:p>
            <a:endParaRPr lang="en-US"/>
          </a:p>
        </p:txBody>
      </p:sp>
      <p:sp>
        <p:nvSpPr>
          <p:cNvPr id="927758" name="Line 14"/>
          <p:cNvSpPr>
            <a:spLocks noChangeShapeType="1"/>
          </p:cNvSpPr>
          <p:nvPr/>
        </p:nvSpPr>
        <p:spPr bwMode="auto">
          <a:xfrm flipV="1">
            <a:off x="5638800" y="2438400"/>
            <a:ext cx="0" cy="1143000"/>
          </a:xfrm>
          <a:prstGeom prst="line">
            <a:avLst/>
          </a:prstGeom>
          <a:noFill/>
          <a:ln w="9525">
            <a:solidFill>
              <a:srgbClr val="FF0000"/>
            </a:solidFill>
            <a:round/>
            <a:headEnd/>
            <a:tailEnd/>
          </a:ln>
          <a:effectLst/>
        </p:spPr>
        <p:txBody>
          <a:bodyPr/>
          <a:lstStyle/>
          <a:p>
            <a:endParaRPr lang="en-US"/>
          </a:p>
        </p:txBody>
      </p:sp>
      <p:sp>
        <p:nvSpPr>
          <p:cNvPr id="927759" name="Line 15"/>
          <p:cNvSpPr>
            <a:spLocks noChangeShapeType="1"/>
          </p:cNvSpPr>
          <p:nvPr/>
        </p:nvSpPr>
        <p:spPr bwMode="auto">
          <a:xfrm>
            <a:off x="4953000" y="3581400"/>
            <a:ext cx="1371600" cy="0"/>
          </a:xfrm>
          <a:prstGeom prst="line">
            <a:avLst/>
          </a:prstGeom>
          <a:noFill/>
          <a:ln w="9525">
            <a:solidFill>
              <a:srgbClr val="FF0000"/>
            </a:solidFill>
            <a:round/>
            <a:headEnd/>
            <a:tailEnd/>
          </a:ln>
          <a:effectLst/>
        </p:spPr>
        <p:txBody>
          <a:bodyPr/>
          <a:lstStyle/>
          <a:p>
            <a:endParaRPr lang="en-US"/>
          </a:p>
        </p:txBody>
      </p:sp>
      <p:sp>
        <p:nvSpPr>
          <p:cNvPr id="927760" name="Line 16"/>
          <p:cNvSpPr>
            <a:spLocks noChangeShapeType="1"/>
          </p:cNvSpPr>
          <p:nvPr/>
        </p:nvSpPr>
        <p:spPr bwMode="auto">
          <a:xfrm flipH="1">
            <a:off x="5410200" y="3200400"/>
            <a:ext cx="457200" cy="762000"/>
          </a:xfrm>
          <a:prstGeom prst="line">
            <a:avLst/>
          </a:prstGeom>
          <a:noFill/>
          <a:ln w="9525">
            <a:solidFill>
              <a:schemeClr val="tx1"/>
            </a:solidFill>
            <a:round/>
            <a:headEnd/>
            <a:tailEnd/>
          </a:ln>
          <a:effectLst/>
        </p:spPr>
        <p:txBody>
          <a:bodyPr/>
          <a:lstStyle/>
          <a:p>
            <a:endParaRPr lang="en-US"/>
          </a:p>
        </p:txBody>
      </p:sp>
      <p:sp>
        <p:nvSpPr>
          <p:cNvPr id="927761" name="Line 17"/>
          <p:cNvSpPr>
            <a:spLocks noChangeShapeType="1"/>
          </p:cNvSpPr>
          <p:nvPr/>
        </p:nvSpPr>
        <p:spPr bwMode="auto">
          <a:xfrm>
            <a:off x="3581400" y="2438400"/>
            <a:ext cx="1371600" cy="4267200"/>
          </a:xfrm>
          <a:prstGeom prst="line">
            <a:avLst/>
          </a:prstGeom>
          <a:noFill/>
          <a:ln w="12700">
            <a:solidFill>
              <a:srgbClr val="0000FF"/>
            </a:solidFill>
            <a:round/>
            <a:headEnd/>
            <a:tailEnd type="triangle" w="med" len="med"/>
          </a:ln>
          <a:effectLst/>
        </p:spPr>
        <p:txBody>
          <a:bodyPr/>
          <a:lstStyle/>
          <a:p>
            <a:endParaRPr lang="en-US"/>
          </a:p>
        </p:txBody>
      </p:sp>
      <p:sp>
        <p:nvSpPr>
          <p:cNvPr id="927762" name="Line 18"/>
          <p:cNvSpPr>
            <a:spLocks noChangeShapeType="1"/>
          </p:cNvSpPr>
          <p:nvPr/>
        </p:nvSpPr>
        <p:spPr bwMode="auto">
          <a:xfrm>
            <a:off x="2819400" y="3733800"/>
            <a:ext cx="1371600" cy="0"/>
          </a:xfrm>
          <a:prstGeom prst="line">
            <a:avLst/>
          </a:prstGeom>
          <a:noFill/>
          <a:ln w="9525">
            <a:solidFill>
              <a:srgbClr val="0000FF"/>
            </a:solidFill>
            <a:round/>
            <a:headEnd/>
            <a:tailEnd/>
          </a:ln>
          <a:effectLst/>
        </p:spPr>
        <p:txBody>
          <a:bodyPr/>
          <a:lstStyle/>
          <a:p>
            <a:endParaRPr lang="en-US"/>
          </a:p>
        </p:txBody>
      </p:sp>
      <p:sp>
        <p:nvSpPr>
          <p:cNvPr id="927763" name="Line 19"/>
          <p:cNvSpPr>
            <a:spLocks noChangeShapeType="1"/>
          </p:cNvSpPr>
          <p:nvPr/>
        </p:nvSpPr>
        <p:spPr bwMode="auto">
          <a:xfrm>
            <a:off x="4876800" y="3733800"/>
            <a:ext cx="1371600" cy="0"/>
          </a:xfrm>
          <a:prstGeom prst="line">
            <a:avLst/>
          </a:prstGeom>
          <a:noFill/>
          <a:ln w="9525">
            <a:solidFill>
              <a:srgbClr val="FF0000"/>
            </a:solidFill>
            <a:round/>
            <a:headEnd/>
            <a:tailEnd/>
          </a:ln>
          <a:effectLst/>
        </p:spPr>
        <p:txBody>
          <a:bodyPr/>
          <a:lstStyle/>
          <a:p>
            <a:endParaRPr lang="en-US"/>
          </a:p>
        </p:txBody>
      </p:sp>
      <p:sp>
        <p:nvSpPr>
          <p:cNvPr id="927765" name="Oval 21"/>
          <p:cNvSpPr>
            <a:spLocks noChangeArrowheads="1"/>
          </p:cNvSpPr>
          <p:nvPr/>
        </p:nvSpPr>
        <p:spPr bwMode="auto">
          <a:xfrm>
            <a:off x="3908425" y="3692525"/>
            <a:ext cx="152400" cy="76200"/>
          </a:xfrm>
          <a:prstGeom prst="ellipse">
            <a:avLst/>
          </a:prstGeom>
          <a:noFill/>
          <a:ln w="9525">
            <a:solidFill>
              <a:srgbClr val="0000FF"/>
            </a:solidFill>
            <a:round/>
            <a:headEnd/>
            <a:tailEnd/>
          </a:ln>
          <a:effectLst/>
        </p:spPr>
        <p:txBody>
          <a:bodyPr wrap="none" anchor="ctr"/>
          <a:lstStyle/>
          <a:p>
            <a:endParaRPr lang="en-US"/>
          </a:p>
        </p:txBody>
      </p:sp>
      <p:grpSp>
        <p:nvGrpSpPr>
          <p:cNvPr id="927804" name="Group 60"/>
          <p:cNvGrpSpPr>
            <a:grpSpLocks/>
          </p:cNvGrpSpPr>
          <p:nvPr/>
        </p:nvGrpSpPr>
        <p:grpSpPr bwMode="auto">
          <a:xfrm>
            <a:off x="5638800" y="2438400"/>
            <a:ext cx="1371600" cy="4267200"/>
            <a:chOff x="3552" y="1536"/>
            <a:chExt cx="864" cy="2688"/>
          </a:xfrm>
        </p:grpSpPr>
        <p:sp>
          <p:nvSpPr>
            <p:cNvPr id="927764" name="Oval 20"/>
            <p:cNvSpPr>
              <a:spLocks noChangeArrowheads="1"/>
            </p:cNvSpPr>
            <p:nvPr/>
          </p:nvSpPr>
          <p:spPr bwMode="auto">
            <a:xfrm>
              <a:off x="3762" y="2326"/>
              <a:ext cx="96" cy="48"/>
            </a:xfrm>
            <a:prstGeom prst="ellipse">
              <a:avLst/>
            </a:prstGeom>
            <a:noFill/>
            <a:ln w="9525">
              <a:solidFill>
                <a:srgbClr val="0000FF"/>
              </a:solidFill>
              <a:round/>
              <a:headEnd/>
              <a:tailEnd/>
            </a:ln>
            <a:effectLst/>
          </p:spPr>
          <p:txBody>
            <a:bodyPr wrap="none" anchor="ctr"/>
            <a:lstStyle/>
            <a:p>
              <a:endParaRPr lang="en-US"/>
            </a:p>
          </p:txBody>
        </p:sp>
        <p:sp>
          <p:nvSpPr>
            <p:cNvPr id="927766" name="Line 22"/>
            <p:cNvSpPr>
              <a:spLocks noChangeShapeType="1"/>
            </p:cNvSpPr>
            <p:nvPr/>
          </p:nvSpPr>
          <p:spPr bwMode="auto">
            <a:xfrm>
              <a:off x="3552" y="1536"/>
              <a:ext cx="864" cy="2688"/>
            </a:xfrm>
            <a:prstGeom prst="line">
              <a:avLst/>
            </a:prstGeom>
            <a:noFill/>
            <a:ln w="9525">
              <a:solidFill>
                <a:srgbClr val="0000FF"/>
              </a:solidFill>
              <a:round/>
              <a:headEnd/>
              <a:tailEnd type="triangle" w="med" len="med"/>
            </a:ln>
            <a:effectLst/>
          </p:spPr>
          <p:txBody>
            <a:bodyPr/>
            <a:lstStyle/>
            <a:p>
              <a:endParaRPr lang="en-US"/>
            </a:p>
          </p:txBody>
        </p:sp>
      </p:grpSp>
      <p:sp>
        <p:nvSpPr>
          <p:cNvPr id="927767" name="Text Box 23"/>
          <p:cNvSpPr txBox="1">
            <a:spLocks noChangeArrowheads="1"/>
          </p:cNvSpPr>
          <p:nvPr/>
        </p:nvSpPr>
        <p:spPr bwMode="auto">
          <a:xfrm flipH="1">
            <a:off x="6705600" y="3048000"/>
            <a:ext cx="1779654" cy="830997"/>
          </a:xfrm>
          <a:prstGeom prst="rect">
            <a:avLst/>
          </a:prstGeom>
          <a:noFill/>
          <a:ln w="9525">
            <a:noFill/>
            <a:miter lim="800000"/>
            <a:headEnd/>
            <a:tailEnd/>
          </a:ln>
          <a:effectLst/>
        </p:spPr>
        <p:txBody>
          <a:bodyPr wrap="none">
            <a:spAutoFit/>
          </a:bodyPr>
          <a:lstStyle/>
          <a:p>
            <a:r>
              <a:rPr lang="en-US" sz="2400" b="0" dirty="0">
                <a:solidFill>
                  <a:schemeClr val="bg2"/>
                </a:solidFill>
                <a:latin typeface="Times New Roman" charset="0"/>
              </a:rPr>
              <a:t>Right image:</a:t>
            </a:r>
          </a:p>
          <a:p>
            <a:r>
              <a:rPr lang="en-US" sz="2400" b="0" dirty="0">
                <a:solidFill>
                  <a:schemeClr val="bg2"/>
                </a:solidFill>
                <a:latin typeface="Times New Roman" charset="0"/>
              </a:rPr>
              <a:t>target</a:t>
            </a:r>
          </a:p>
        </p:txBody>
      </p:sp>
      <p:grpSp>
        <p:nvGrpSpPr>
          <p:cNvPr id="927774" name="Group 30"/>
          <p:cNvGrpSpPr>
            <a:grpSpLocks/>
          </p:cNvGrpSpPr>
          <p:nvPr/>
        </p:nvGrpSpPr>
        <p:grpSpPr bwMode="auto">
          <a:xfrm flipH="1">
            <a:off x="3660775" y="2438400"/>
            <a:ext cx="1978025" cy="4273550"/>
            <a:chOff x="2256" y="1536"/>
            <a:chExt cx="1246" cy="2692"/>
          </a:xfrm>
        </p:grpSpPr>
        <p:sp>
          <p:nvSpPr>
            <p:cNvPr id="927775" name="Line 31"/>
            <p:cNvSpPr>
              <a:spLocks noChangeShapeType="1"/>
            </p:cNvSpPr>
            <p:nvPr/>
          </p:nvSpPr>
          <p:spPr bwMode="auto">
            <a:xfrm>
              <a:off x="2256" y="1536"/>
              <a:ext cx="1246" cy="2692"/>
            </a:xfrm>
            <a:prstGeom prst="line">
              <a:avLst/>
            </a:prstGeom>
            <a:noFill/>
            <a:ln w="12700">
              <a:solidFill>
                <a:srgbClr val="FF0000"/>
              </a:solidFill>
              <a:round/>
              <a:headEnd/>
              <a:tailEnd type="triangle" w="med" len="med"/>
            </a:ln>
            <a:effectLst/>
          </p:spPr>
          <p:txBody>
            <a:bodyPr/>
            <a:lstStyle/>
            <a:p>
              <a:endParaRPr lang="en-US"/>
            </a:p>
          </p:txBody>
        </p:sp>
        <p:sp>
          <p:nvSpPr>
            <p:cNvPr id="927776" name="Oval 32"/>
            <p:cNvSpPr>
              <a:spLocks noChangeArrowheads="1"/>
            </p:cNvSpPr>
            <p:nvPr/>
          </p:nvSpPr>
          <p:spPr bwMode="auto">
            <a:xfrm flipH="1">
              <a:off x="2590" y="2328"/>
              <a:ext cx="96" cy="48"/>
            </a:xfrm>
            <a:prstGeom prst="ellipse">
              <a:avLst/>
            </a:prstGeom>
            <a:noFill/>
            <a:ln w="12700">
              <a:solidFill>
                <a:srgbClr val="FF0000"/>
              </a:solidFill>
              <a:round/>
              <a:headEnd/>
              <a:tailEnd/>
            </a:ln>
            <a:effectLst/>
          </p:spPr>
          <p:txBody>
            <a:bodyPr wrap="none" anchor="ctr"/>
            <a:lstStyle/>
            <a:p>
              <a:endParaRPr lang="en-US"/>
            </a:p>
          </p:txBody>
        </p:sp>
        <p:sp>
          <p:nvSpPr>
            <p:cNvPr id="927777" name="Oval 33"/>
            <p:cNvSpPr>
              <a:spLocks noChangeArrowheads="1"/>
            </p:cNvSpPr>
            <p:nvPr/>
          </p:nvSpPr>
          <p:spPr bwMode="auto">
            <a:xfrm>
              <a:off x="3002" y="3170"/>
              <a:ext cx="48" cy="48"/>
            </a:xfrm>
            <a:prstGeom prst="ellipse">
              <a:avLst/>
            </a:prstGeom>
            <a:solidFill>
              <a:schemeClr val="tx1"/>
            </a:solidFill>
            <a:ln w="12700">
              <a:solidFill>
                <a:srgbClr val="FF0000"/>
              </a:solidFill>
              <a:round/>
              <a:headEnd/>
              <a:tailEnd/>
            </a:ln>
            <a:effectLst/>
          </p:spPr>
          <p:txBody>
            <a:bodyPr wrap="none" anchor="ctr"/>
            <a:lstStyle/>
            <a:p>
              <a:endParaRPr lang="en-US"/>
            </a:p>
          </p:txBody>
        </p:sp>
      </p:grpSp>
      <p:grpSp>
        <p:nvGrpSpPr>
          <p:cNvPr id="927778" name="Group 34"/>
          <p:cNvGrpSpPr>
            <a:grpSpLocks/>
          </p:cNvGrpSpPr>
          <p:nvPr/>
        </p:nvGrpSpPr>
        <p:grpSpPr bwMode="auto">
          <a:xfrm flipH="1">
            <a:off x="4732338" y="2438400"/>
            <a:ext cx="906462" cy="4259263"/>
            <a:chOff x="2256" y="1536"/>
            <a:chExt cx="571" cy="2683"/>
          </a:xfrm>
        </p:grpSpPr>
        <p:sp>
          <p:nvSpPr>
            <p:cNvPr id="927779" name="Line 35"/>
            <p:cNvSpPr>
              <a:spLocks noChangeShapeType="1"/>
            </p:cNvSpPr>
            <p:nvPr/>
          </p:nvSpPr>
          <p:spPr bwMode="auto">
            <a:xfrm>
              <a:off x="2256" y="1536"/>
              <a:ext cx="571" cy="2683"/>
            </a:xfrm>
            <a:prstGeom prst="line">
              <a:avLst/>
            </a:prstGeom>
            <a:noFill/>
            <a:ln w="12700">
              <a:solidFill>
                <a:srgbClr val="FF0000"/>
              </a:solidFill>
              <a:round/>
              <a:headEnd/>
              <a:tailEnd type="triangle" w="med" len="med"/>
            </a:ln>
            <a:effectLst/>
          </p:spPr>
          <p:txBody>
            <a:bodyPr/>
            <a:lstStyle/>
            <a:p>
              <a:endParaRPr lang="en-US"/>
            </a:p>
          </p:txBody>
        </p:sp>
        <p:sp>
          <p:nvSpPr>
            <p:cNvPr id="927780" name="Oval 36"/>
            <p:cNvSpPr>
              <a:spLocks noChangeArrowheads="1"/>
            </p:cNvSpPr>
            <p:nvPr/>
          </p:nvSpPr>
          <p:spPr bwMode="auto">
            <a:xfrm flipH="1">
              <a:off x="2384" y="2326"/>
              <a:ext cx="96" cy="48"/>
            </a:xfrm>
            <a:prstGeom prst="ellipse">
              <a:avLst/>
            </a:prstGeom>
            <a:noFill/>
            <a:ln w="12700">
              <a:solidFill>
                <a:srgbClr val="FF0000"/>
              </a:solidFill>
              <a:round/>
              <a:headEnd/>
              <a:tailEnd/>
            </a:ln>
            <a:effectLst/>
          </p:spPr>
          <p:txBody>
            <a:bodyPr wrap="none" anchor="ctr"/>
            <a:lstStyle/>
            <a:p>
              <a:endParaRPr lang="en-US"/>
            </a:p>
          </p:txBody>
        </p:sp>
        <p:sp>
          <p:nvSpPr>
            <p:cNvPr id="927781" name="Oval 37"/>
            <p:cNvSpPr>
              <a:spLocks noChangeArrowheads="1"/>
            </p:cNvSpPr>
            <p:nvPr/>
          </p:nvSpPr>
          <p:spPr bwMode="auto">
            <a:xfrm>
              <a:off x="2750" y="3938"/>
              <a:ext cx="48" cy="48"/>
            </a:xfrm>
            <a:prstGeom prst="ellipse">
              <a:avLst/>
            </a:prstGeom>
            <a:solidFill>
              <a:schemeClr val="tx1"/>
            </a:solidFill>
            <a:ln w="12700">
              <a:solidFill>
                <a:srgbClr val="FF0000"/>
              </a:solidFill>
              <a:round/>
              <a:headEnd/>
              <a:tailEnd/>
            </a:ln>
            <a:effectLst/>
          </p:spPr>
          <p:txBody>
            <a:bodyPr wrap="none" anchor="ctr"/>
            <a:lstStyle/>
            <a:p>
              <a:endParaRPr lang="en-US"/>
            </a:p>
          </p:txBody>
        </p:sp>
      </p:grpSp>
      <p:grpSp>
        <p:nvGrpSpPr>
          <p:cNvPr id="927782" name="Group 38"/>
          <p:cNvGrpSpPr>
            <a:grpSpLocks/>
          </p:cNvGrpSpPr>
          <p:nvPr/>
        </p:nvGrpSpPr>
        <p:grpSpPr bwMode="auto">
          <a:xfrm flipH="1">
            <a:off x="4556125" y="2438400"/>
            <a:ext cx="1082675" cy="4270375"/>
            <a:chOff x="2256" y="1536"/>
            <a:chExt cx="682" cy="2690"/>
          </a:xfrm>
        </p:grpSpPr>
        <p:sp>
          <p:nvSpPr>
            <p:cNvPr id="927783" name="Line 39"/>
            <p:cNvSpPr>
              <a:spLocks noChangeShapeType="1"/>
            </p:cNvSpPr>
            <p:nvPr/>
          </p:nvSpPr>
          <p:spPr bwMode="auto">
            <a:xfrm>
              <a:off x="2256" y="1536"/>
              <a:ext cx="682" cy="2690"/>
            </a:xfrm>
            <a:prstGeom prst="line">
              <a:avLst/>
            </a:prstGeom>
            <a:noFill/>
            <a:ln w="12700">
              <a:solidFill>
                <a:srgbClr val="FF0000"/>
              </a:solidFill>
              <a:round/>
              <a:headEnd/>
              <a:tailEnd type="triangle" w="med" len="med"/>
            </a:ln>
            <a:effectLst/>
          </p:spPr>
          <p:txBody>
            <a:bodyPr/>
            <a:lstStyle/>
            <a:p>
              <a:endParaRPr lang="en-US"/>
            </a:p>
          </p:txBody>
        </p:sp>
        <p:sp>
          <p:nvSpPr>
            <p:cNvPr id="927784" name="Oval 40"/>
            <p:cNvSpPr>
              <a:spLocks noChangeArrowheads="1"/>
            </p:cNvSpPr>
            <p:nvPr/>
          </p:nvSpPr>
          <p:spPr bwMode="auto">
            <a:xfrm flipH="1">
              <a:off x="2412" y="2328"/>
              <a:ext cx="96" cy="48"/>
            </a:xfrm>
            <a:prstGeom prst="ellipse">
              <a:avLst/>
            </a:prstGeom>
            <a:noFill/>
            <a:ln w="12700">
              <a:solidFill>
                <a:srgbClr val="FF0000"/>
              </a:solidFill>
              <a:round/>
              <a:headEnd/>
              <a:tailEnd/>
            </a:ln>
            <a:effectLst/>
          </p:spPr>
          <p:txBody>
            <a:bodyPr wrap="none" anchor="ctr"/>
            <a:lstStyle/>
            <a:p>
              <a:endParaRPr lang="en-US"/>
            </a:p>
          </p:txBody>
        </p:sp>
        <p:sp>
          <p:nvSpPr>
            <p:cNvPr id="927785" name="Oval 41"/>
            <p:cNvSpPr>
              <a:spLocks noChangeArrowheads="1"/>
            </p:cNvSpPr>
            <p:nvPr/>
          </p:nvSpPr>
          <p:spPr bwMode="auto">
            <a:xfrm>
              <a:off x="2806" y="3759"/>
              <a:ext cx="48" cy="48"/>
            </a:xfrm>
            <a:prstGeom prst="ellipse">
              <a:avLst/>
            </a:prstGeom>
            <a:solidFill>
              <a:schemeClr val="tx1"/>
            </a:solidFill>
            <a:ln w="12700">
              <a:solidFill>
                <a:srgbClr val="FF0000"/>
              </a:solidFill>
              <a:round/>
              <a:headEnd/>
              <a:tailEnd/>
            </a:ln>
            <a:effectLst/>
          </p:spPr>
          <p:txBody>
            <a:bodyPr wrap="none" anchor="ctr"/>
            <a:lstStyle/>
            <a:p>
              <a:endParaRPr lang="en-US"/>
            </a:p>
          </p:txBody>
        </p:sp>
      </p:grpSp>
      <p:grpSp>
        <p:nvGrpSpPr>
          <p:cNvPr id="927786" name="Group 42"/>
          <p:cNvGrpSpPr>
            <a:grpSpLocks/>
          </p:cNvGrpSpPr>
          <p:nvPr/>
        </p:nvGrpSpPr>
        <p:grpSpPr bwMode="auto">
          <a:xfrm flipH="1">
            <a:off x="4375150" y="2438400"/>
            <a:ext cx="1263650" cy="4256088"/>
            <a:chOff x="2256" y="1536"/>
            <a:chExt cx="796" cy="2681"/>
          </a:xfrm>
        </p:grpSpPr>
        <p:sp>
          <p:nvSpPr>
            <p:cNvPr id="927787" name="Line 43"/>
            <p:cNvSpPr>
              <a:spLocks noChangeShapeType="1"/>
            </p:cNvSpPr>
            <p:nvPr/>
          </p:nvSpPr>
          <p:spPr bwMode="auto">
            <a:xfrm>
              <a:off x="2256" y="1536"/>
              <a:ext cx="796" cy="2681"/>
            </a:xfrm>
            <a:prstGeom prst="line">
              <a:avLst/>
            </a:prstGeom>
            <a:noFill/>
            <a:ln w="12700">
              <a:solidFill>
                <a:srgbClr val="FF0000"/>
              </a:solidFill>
              <a:round/>
              <a:headEnd/>
              <a:tailEnd type="triangle" w="med" len="med"/>
            </a:ln>
            <a:effectLst/>
          </p:spPr>
          <p:txBody>
            <a:bodyPr/>
            <a:lstStyle/>
            <a:p>
              <a:endParaRPr lang="en-US"/>
            </a:p>
          </p:txBody>
        </p:sp>
        <p:sp>
          <p:nvSpPr>
            <p:cNvPr id="927788" name="Oval 44"/>
            <p:cNvSpPr>
              <a:spLocks noChangeArrowheads="1"/>
            </p:cNvSpPr>
            <p:nvPr/>
          </p:nvSpPr>
          <p:spPr bwMode="auto">
            <a:xfrm flipH="1">
              <a:off x="2448" y="2324"/>
              <a:ext cx="96" cy="48"/>
            </a:xfrm>
            <a:prstGeom prst="ellipse">
              <a:avLst/>
            </a:prstGeom>
            <a:noFill/>
            <a:ln w="12700">
              <a:solidFill>
                <a:srgbClr val="FF0000"/>
              </a:solidFill>
              <a:round/>
              <a:headEnd/>
              <a:tailEnd/>
            </a:ln>
            <a:effectLst/>
          </p:spPr>
          <p:txBody>
            <a:bodyPr wrap="none" anchor="ctr"/>
            <a:lstStyle/>
            <a:p>
              <a:endParaRPr lang="en-US"/>
            </a:p>
          </p:txBody>
        </p:sp>
        <p:sp>
          <p:nvSpPr>
            <p:cNvPr id="927789" name="Oval 45"/>
            <p:cNvSpPr>
              <a:spLocks noChangeArrowheads="1"/>
            </p:cNvSpPr>
            <p:nvPr/>
          </p:nvSpPr>
          <p:spPr bwMode="auto">
            <a:xfrm>
              <a:off x="2854" y="3613"/>
              <a:ext cx="48" cy="48"/>
            </a:xfrm>
            <a:prstGeom prst="ellipse">
              <a:avLst/>
            </a:prstGeom>
            <a:solidFill>
              <a:schemeClr val="tx1"/>
            </a:solidFill>
            <a:ln w="12700">
              <a:solidFill>
                <a:srgbClr val="FF0000"/>
              </a:solidFill>
              <a:round/>
              <a:headEnd/>
              <a:tailEnd/>
            </a:ln>
            <a:effectLst/>
          </p:spPr>
          <p:txBody>
            <a:bodyPr wrap="none" anchor="ctr"/>
            <a:lstStyle/>
            <a:p>
              <a:endParaRPr lang="en-US"/>
            </a:p>
          </p:txBody>
        </p:sp>
      </p:grpSp>
      <p:grpSp>
        <p:nvGrpSpPr>
          <p:cNvPr id="927790" name="Group 46"/>
          <p:cNvGrpSpPr>
            <a:grpSpLocks/>
          </p:cNvGrpSpPr>
          <p:nvPr/>
        </p:nvGrpSpPr>
        <p:grpSpPr bwMode="auto">
          <a:xfrm flipH="1">
            <a:off x="3973513" y="2438400"/>
            <a:ext cx="1665287" cy="4252913"/>
            <a:chOff x="2256" y="1536"/>
            <a:chExt cx="1049" cy="2679"/>
          </a:xfrm>
        </p:grpSpPr>
        <p:sp>
          <p:nvSpPr>
            <p:cNvPr id="927791" name="Line 47"/>
            <p:cNvSpPr>
              <a:spLocks noChangeShapeType="1"/>
            </p:cNvSpPr>
            <p:nvPr/>
          </p:nvSpPr>
          <p:spPr bwMode="auto">
            <a:xfrm>
              <a:off x="2256" y="1536"/>
              <a:ext cx="1049" cy="2679"/>
            </a:xfrm>
            <a:prstGeom prst="line">
              <a:avLst/>
            </a:prstGeom>
            <a:noFill/>
            <a:ln w="12700">
              <a:solidFill>
                <a:srgbClr val="FF0000"/>
              </a:solidFill>
              <a:round/>
              <a:headEnd/>
              <a:tailEnd type="triangle" w="med" len="med"/>
            </a:ln>
            <a:effectLst/>
          </p:spPr>
          <p:txBody>
            <a:bodyPr/>
            <a:lstStyle/>
            <a:p>
              <a:endParaRPr lang="en-US"/>
            </a:p>
          </p:txBody>
        </p:sp>
        <p:sp>
          <p:nvSpPr>
            <p:cNvPr id="927792" name="Oval 48"/>
            <p:cNvSpPr>
              <a:spLocks noChangeArrowheads="1"/>
            </p:cNvSpPr>
            <p:nvPr/>
          </p:nvSpPr>
          <p:spPr bwMode="auto">
            <a:xfrm flipH="1">
              <a:off x="2530" y="2328"/>
              <a:ext cx="96" cy="48"/>
            </a:xfrm>
            <a:prstGeom prst="ellipse">
              <a:avLst/>
            </a:prstGeom>
            <a:noFill/>
            <a:ln w="12700">
              <a:solidFill>
                <a:srgbClr val="FF0000"/>
              </a:solidFill>
              <a:round/>
              <a:headEnd/>
              <a:tailEnd/>
            </a:ln>
            <a:effectLst/>
          </p:spPr>
          <p:txBody>
            <a:bodyPr wrap="none" anchor="ctr"/>
            <a:lstStyle/>
            <a:p>
              <a:endParaRPr lang="en-US"/>
            </a:p>
          </p:txBody>
        </p:sp>
        <p:sp>
          <p:nvSpPr>
            <p:cNvPr id="927793" name="Oval 49"/>
            <p:cNvSpPr>
              <a:spLocks noChangeArrowheads="1"/>
            </p:cNvSpPr>
            <p:nvPr/>
          </p:nvSpPr>
          <p:spPr bwMode="auto">
            <a:xfrm>
              <a:off x="2945" y="3327"/>
              <a:ext cx="48" cy="48"/>
            </a:xfrm>
            <a:prstGeom prst="ellipse">
              <a:avLst/>
            </a:prstGeom>
            <a:solidFill>
              <a:schemeClr val="tx1"/>
            </a:solidFill>
            <a:ln w="12700">
              <a:solidFill>
                <a:srgbClr val="FF0000"/>
              </a:solidFill>
              <a:round/>
              <a:headEnd/>
              <a:tailEnd/>
            </a:ln>
            <a:effectLst/>
          </p:spPr>
          <p:txBody>
            <a:bodyPr wrap="none" anchor="ctr"/>
            <a:lstStyle/>
            <a:p>
              <a:endParaRPr lang="en-US"/>
            </a:p>
          </p:txBody>
        </p:sp>
      </p:grpSp>
      <p:grpSp>
        <p:nvGrpSpPr>
          <p:cNvPr id="927794" name="Group 50"/>
          <p:cNvGrpSpPr>
            <a:grpSpLocks/>
          </p:cNvGrpSpPr>
          <p:nvPr/>
        </p:nvGrpSpPr>
        <p:grpSpPr bwMode="auto">
          <a:xfrm flipH="1">
            <a:off x="4191000" y="2438400"/>
            <a:ext cx="1443038" cy="4251325"/>
            <a:chOff x="2835" y="1536"/>
            <a:chExt cx="909" cy="2678"/>
          </a:xfrm>
        </p:grpSpPr>
        <p:sp>
          <p:nvSpPr>
            <p:cNvPr id="927795" name="Oval 51"/>
            <p:cNvSpPr>
              <a:spLocks noChangeArrowheads="1"/>
            </p:cNvSpPr>
            <p:nvPr/>
          </p:nvSpPr>
          <p:spPr bwMode="auto">
            <a:xfrm flipH="1">
              <a:off x="3060" y="2328"/>
              <a:ext cx="96" cy="48"/>
            </a:xfrm>
            <a:prstGeom prst="ellipse">
              <a:avLst/>
            </a:prstGeom>
            <a:noFill/>
            <a:ln w="9525">
              <a:solidFill>
                <a:srgbClr val="FF0000"/>
              </a:solidFill>
              <a:round/>
              <a:headEnd/>
              <a:tailEnd/>
            </a:ln>
            <a:effectLst/>
          </p:spPr>
          <p:txBody>
            <a:bodyPr wrap="none" anchor="ctr"/>
            <a:lstStyle/>
            <a:p>
              <a:endParaRPr lang="en-US"/>
            </a:p>
          </p:txBody>
        </p:sp>
        <p:sp>
          <p:nvSpPr>
            <p:cNvPr id="927796" name="Line 52"/>
            <p:cNvSpPr>
              <a:spLocks noChangeShapeType="1"/>
            </p:cNvSpPr>
            <p:nvPr/>
          </p:nvSpPr>
          <p:spPr bwMode="auto">
            <a:xfrm>
              <a:off x="2835" y="1536"/>
              <a:ext cx="909" cy="2678"/>
            </a:xfrm>
            <a:prstGeom prst="line">
              <a:avLst/>
            </a:prstGeom>
            <a:noFill/>
            <a:ln w="9525">
              <a:solidFill>
                <a:srgbClr val="FF0000"/>
              </a:solidFill>
              <a:round/>
              <a:headEnd/>
              <a:tailEnd type="triangle" w="med" len="med"/>
            </a:ln>
            <a:effectLst/>
          </p:spPr>
          <p:txBody>
            <a:bodyPr/>
            <a:lstStyle/>
            <a:p>
              <a:endParaRPr lang="en-US"/>
            </a:p>
          </p:txBody>
        </p:sp>
        <p:sp>
          <p:nvSpPr>
            <p:cNvPr id="927797" name="Oval 53"/>
            <p:cNvSpPr>
              <a:spLocks noChangeArrowheads="1"/>
            </p:cNvSpPr>
            <p:nvPr/>
          </p:nvSpPr>
          <p:spPr bwMode="auto">
            <a:xfrm>
              <a:off x="3468" y="3479"/>
              <a:ext cx="48" cy="48"/>
            </a:xfrm>
            <a:prstGeom prst="ellipse">
              <a:avLst/>
            </a:prstGeom>
            <a:solidFill>
              <a:schemeClr val="tx1"/>
            </a:solidFill>
            <a:ln w="9525">
              <a:solidFill>
                <a:srgbClr val="FF0000"/>
              </a:solidFill>
              <a:round/>
              <a:headEnd/>
              <a:tailEnd/>
            </a:ln>
            <a:effectLst/>
          </p:spPr>
          <p:txBody>
            <a:bodyPr wrap="none" anchor="ctr"/>
            <a:lstStyle/>
            <a:p>
              <a:endParaRPr lang="en-US"/>
            </a:p>
          </p:txBody>
        </p:sp>
      </p:grpSp>
      <p:grpSp>
        <p:nvGrpSpPr>
          <p:cNvPr id="927798" name="Group 54"/>
          <p:cNvGrpSpPr>
            <a:grpSpLocks/>
          </p:cNvGrpSpPr>
          <p:nvPr/>
        </p:nvGrpSpPr>
        <p:grpSpPr bwMode="auto">
          <a:xfrm flipH="1">
            <a:off x="4191000" y="2438400"/>
            <a:ext cx="1443038" cy="4251325"/>
            <a:chOff x="2835" y="1536"/>
            <a:chExt cx="909" cy="2678"/>
          </a:xfrm>
        </p:grpSpPr>
        <p:sp>
          <p:nvSpPr>
            <p:cNvPr id="927799" name="Oval 55"/>
            <p:cNvSpPr>
              <a:spLocks noChangeArrowheads="1"/>
            </p:cNvSpPr>
            <p:nvPr/>
          </p:nvSpPr>
          <p:spPr bwMode="auto">
            <a:xfrm flipH="1">
              <a:off x="3060" y="2328"/>
              <a:ext cx="96" cy="48"/>
            </a:xfrm>
            <a:prstGeom prst="ellipse">
              <a:avLst/>
            </a:prstGeom>
            <a:noFill/>
            <a:ln w="12700">
              <a:solidFill>
                <a:srgbClr val="FF0000"/>
              </a:solidFill>
              <a:round/>
              <a:headEnd/>
              <a:tailEnd/>
            </a:ln>
            <a:effectLst/>
          </p:spPr>
          <p:txBody>
            <a:bodyPr wrap="none" anchor="ctr"/>
            <a:lstStyle/>
            <a:p>
              <a:endParaRPr lang="en-US"/>
            </a:p>
          </p:txBody>
        </p:sp>
        <p:sp>
          <p:nvSpPr>
            <p:cNvPr id="927800" name="Line 56"/>
            <p:cNvSpPr>
              <a:spLocks noChangeShapeType="1"/>
            </p:cNvSpPr>
            <p:nvPr/>
          </p:nvSpPr>
          <p:spPr bwMode="auto">
            <a:xfrm>
              <a:off x="2835" y="1536"/>
              <a:ext cx="909" cy="2678"/>
            </a:xfrm>
            <a:prstGeom prst="line">
              <a:avLst/>
            </a:prstGeom>
            <a:noFill/>
            <a:ln w="12700">
              <a:solidFill>
                <a:srgbClr val="FF0000"/>
              </a:solidFill>
              <a:round/>
              <a:headEnd/>
              <a:tailEnd type="triangle" w="med" len="med"/>
            </a:ln>
            <a:effectLst/>
          </p:spPr>
          <p:txBody>
            <a:bodyPr/>
            <a:lstStyle/>
            <a:p>
              <a:endParaRPr lang="en-US"/>
            </a:p>
          </p:txBody>
        </p:sp>
        <p:sp>
          <p:nvSpPr>
            <p:cNvPr id="927801" name="Oval 57"/>
            <p:cNvSpPr>
              <a:spLocks noChangeArrowheads="1"/>
            </p:cNvSpPr>
            <p:nvPr/>
          </p:nvSpPr>
          <p:spPr bwMode="auto">
            <a:xfrm>
              <a:off x="3468" y="3479"/>
              <a:ext cx="48" cy="48"/>
            </a:xfrm>
            <a:prstGeom prst="ellipse">
              <a:avLst/>
            </a:prstGeom>
            <a:solidFill>
              <a:schemeClr val="tx1"/>
            </a:solidFill>
            <a:ln w="12700">
              <a:solidFill>
                <a:srgbClr val="FF0000"/>
              </a:solidFill>
              <a:round/>
              <a:headEnd/>
              <a:tailEnd/>
            </a:ln>
            <a:effectLst/>
          </p:spPr>
          <p:txBody>
            <a:bodyPr wrap="none" anchor="ctr"/>
            <a:lstStyle/>
            <a:p>
              <a:endParaRPr lang="en-US"/>
            </a:p>
          </p:txBody>
        </p:sp>
      </p:grpSp>
      <p:sp>
        <p:nvSpPr>
          <p:cNvPr id="927803" name="Text Box 59"/>
          <p:cNvSpPr txBox="1">
            <a:spLocks noChangeArrowheads="1"/>
          </p:cNvSpPr>
          <p:nvPr/>
        </p:nvSpPr>
        <p:spPr bwMode="auto">
          <a:xfrm flipH="1">
            <a:off x="5791200" y="1905000"/>
            <a:ext cx="2133600" cy="396875"/>
          </a:xfrm>
          <a:prstGeom prst="rect">
            <a:avLst/>
          </a:prstGeom>
          <a:noFill/>
          <a:ln w="9525">
            <a:noFill/>
            <a:miter lim="800000"/>
            <a:headEnd/>
            <a:tailEnd/>
          </a:ln>
          <a:effectLst/>
        </p:spPr>
        <p:txBody>
          <a:bodyPr wrap="none">
            <a:spAutoFit/>
          </a:bodyPr>
          <a:lstStyle/>
          <a:p>
            <a:r>
              <a:rPr lang="en-US" sz="2000" b="0" dirty="0">
                <a:solidFill>
                  <a:schemeClr val="bg2"/>
                </a:solidFill>
              </a:rPr>
              <a:t>RIGHT CAMERA</a:t>
            </a:r>
          </a:p>
        </p:txBody>
      </p:sp>
      <p:sp>
        <p:nvSpPr>
          <p:cNvPr id="927805" name="Line 61"/>
          <p:cNvSpPr>
            <a:spLocks noChangeShapeType="1"/>
          </p:cNvSpPr>
          <p:nvPr/>
        </p:nvSpPr>
        <p:spPr bwMode="auto">
          <a:xfrm>
            <a:off x="3581400" y="2438400"/>
            <a:ext cx="2057400" cy="0"/>
          </a:xfrm>
          <a:prstGeom prst="line">
            <a:avLst/>
          </a:prstGeom>
          <a:noFill/>
          <a:ln w="12700">
            <a:solidFill>
              <a:schemeClr val="bg2"/>
            </a:solidFill>
            <a:round/>
            <a:headEnd type="none" w="sm" len="sm"/>
            <a:tailEnd type="none" w="sm" len="sm"/>
          </a:ln>
          <a:effectLst/>
        </p:spPr>
        <p:txBody>
          <a:bodyPr/>
          <a:lstStyle/>
          <a:p>
            <a:endParaRPr lang="en-US"/>
          </a:p>
        </p:txBody>
      </p:sp>
      <p:grpSp>
        <p:nvGrpSpPr>
          <p:cNvPr id="927809" name="Group 65"/>
          <p:cNvGrpSpPr>
            <a:grpSpLocks/>
          </p:cNvGrpSpPr>
          <p:nvPr/>
        </p:nvGrpSpPr>
        <p:grpSpPr bwMode="auto">
          <a:xfrm>
            <a:off x="4167188" y="2438400"/>
            <a:ext cx="2005012" cy="3962400"/>
            <a:chOff x="2625" y="1536"/>
            <a:chExt cx="1263" cy="2496"/>
          </a:xfrm>
        </p:grpSpPr>
        <p:grpSp>
          <p:nvGrpSpPr>
            <p:cNvPr id="927768" name="Group 24"/>
            <p:cNvGrpSpPr>
              <a:grpSpLocks/>
            </p:cNvGrpSpPr>
            <p:nvPr/>
          </p:nvGrpSpPr>
          <p:grpSpPr bwMode="auto">
            <a:xfrm flipH="1">
              <a:off x="2625" y="2352"/>
              <a:ext cx="1248" cy="1680"/>
              <a:chOff x="1920" y="2352"/>
              <a:chExt cx="1248" cy="1680"/>
            </a:xfrm>
          </p:grpSpPr>
          <p:sp>
            <p:nvSpPr>
              <p:cNvPr id="927769" name="Text Box 25"/>
              <p:cNvSpPr txBox="1">
                <a:spLocks noChangeArrowheads="1"/>
              </p:cNvSpPr>
              <p:nvPr/>
            </p:nvSpPr>
            <p:spPr bwMode="auto">
              <a:xfrm flipH="1">
                <a:off x="1920" y="3600"/>
                <a:ext cx="1107" cy="288"/>
              </a:xfrm>
              <a:prstGeom prst="rect">
                <a:avLst/>
              </a:prstGeom>
              <a:noFill/>
              <a:ln w="9525">
                <a:noFill/>
                <a:miter lim="800000"/>
                <a:headEnd/>
                <a:tailEnd/>
              </a:ln>
              <a:effectLst/>
            </p:spPr>
            <p:txBody>
              <a:bodyPr wrap="none">
                <a:spAutoFit/>
              </a:bodyPr>
              <a:lstStyle/>
              <a:p>
                <a:r>
                  <a:rPr lang="en-US" sz="2400" b="0" dirty="0">
                    <a:solidFill>
                      <a:schemeClr val="bg2"/>
                    </a:solidFill>
                    <a:latin typeface="Times New Roman" charset="0"/>
                  </a:rPr>
                  <a:t>Elevation </a:t>
                </a:r>
                <a:r>
                  <a:rPr lang="en-US" sz="2400" b="0" dirty="0" err="1">
                    <a:solidFill>
                      <a:schemeClr val="bg2"/>
                    </a:solidFill>
                    <a:latin typeface="Times New Roman" charset="0"/>
                  </a:rPr>
                  <a:t>Z</a:t>
                </a:r>
                <a:r>
                  <a:rPr lang="en-US" sz="2400" b="0" baseline="-25000" dirty="0" err="1">
                    <a:solidFill>
                      <a:schemeClr val="bg2"/>
                    </a:solidFill>
                    <a:latin typeface="Times New Roman" charset="0"/>
                  </a:rPr>
                  <a:t>w</a:t>
                </a:r>
                <a:endParaRPr lang="en-US" sz="2400" b="0" baseline="-25000" dirty="0">
                  <a:solidFill>
                    <a:schemeClr val="bg2"/>
                  </a:solidFill>
                  <a:latin typeface="Times New Roman" charset="0"/>
                </a:endParaRPr>
              </a:p>
            </p:txBody>
          </p:sp>
          <p:sp>
            <p:nvSpPr>
              <p:cNvPr id="927770" name="Text Box 26"/>
              <p:cNvSpPr txBox="1">
                <a:spLocks noChangeArrowheads="1"/>
              </p:cNvSpPr>
              <p:nvPr/>
            </p:nvSpPr>
            <p:spPr bwMode="auto">
              <a:xfrm flipH="1">
                <a:off x="1920" y="2448"/>
                <a:ext cx="674" cy="250"/>
              </a:xfrm>
              <a:prstGeom prst="rect">
                <a:avLst/>
              </a:prstGeom>
              <a:noFill/>
              <a:ln w="9525">
                <a:noFill/>
                <a:miter lim="800000"/>
                <a:headEnd/>
                <a:tailEnd/>
              </a:ln>
              <a:effectLst/>
            </p:spPr>
            <p:txBody>
              <a:bodyPr wrap="none">
                <a:spAutoFit/>
              </a:bodyPr>
              <a:lstStyle/>
              <a:p>
                <a:r>
                  <a:rPr lang="en-US" sz="2000" b="0" dirty="0">
                    <a:solidFill>
                      <a:schemeClr val="bg2"/>
                    </a:solidFill>
                    <a:latin typeface="Times New Roman" charset="0"/>
                  </a:rPr>
                  <a:t>disparity</a:t>
                </a:r>
              </a:p>
            </p:txBody>
          </p:sp>
          <p:sp>
            <p:nvSpPr>
              <p:cNvPr id="927771" name="Line 27"/>
              <p:cNvSpPr>
                <a:spLocks noChangeShapeType="1"/>
              </p:cNvSpPr>
              <p:nvPr/>
            </p:nvSpPr>
            <p:spPr bwMode="auto">
              <a:xfrm>
                <a:off x="1995" y="2352"/>
                <a:ext cx="549" cy="0"/>
              </a:xfrm>
              <a:prstGeom prst="line">
                <a:avLst/>
              </a:prstGeom>
              <a:noFill/>
              <a:ln w="38100">
                <a:solidFill>
                  <a:schemeClr val="accent2"/>
                </a:solidFill>
                <a:round/>
                <a:headEnd/>
                <a:tailEnd type="triangle" w="med" len="med"/>
              </a:ln>
              <a:effectLst/>
            </p:spPr>
            <p:txBody>
              <a:bodyPr/>
              <a:lstStyle/>
              <a:p>
                <a:endParaRPr lang="en-US"/>
              </a:p>
            </p:txBody>
          </p:sp>
          <p:sp>
            <p:nvSpPr>
              <p:cNvPr id="927772" name="Line 28"/>
              <p:cNvSpPr>
                <a:spLocks noChangeShapeType="1"/>
              </p:cNvSpPr>
              <p:nvPr/>
            </p:nvSpPr>
            <p:spPr bwMode="auto">
              <a:xfrm>
                <a:off x="2922" y="3504"/>
                <a:ext cx="246" cy="0"/>
              </a:xfrm>
              <a:prstGeom prst="line">
                <a:avLst/>
              </a:prstGeom>
              <a:noFill/>
              <a:ln w="9525">
                <a:solidFill>
                  <a:schemeClr val="tx1"/>
                </a:solidFill>
                <a:round/>
                <a:headEnd/>
                <a:tailEnd/>
              </a:ln>
              <a:effectLst/>
            </p:spPr>
            <p:txBody>
              <a:bodyPr/>
              <a:lstStyle/>
              <a:p>
                <a:endParaRPr lang="en-US"/>
              </a:p>
            </p:txBody>
          </p:sp>
          <p:sp>
            <p:nvSpPr>
              <p:cNvPr id="927773" name="Line 29"/>
              <p:cNvSpPr>
                <a:spLocks noChangeShapeType="1"/>
              </p:cNvSpPr>
              <p:nvPr/>
            </p:nvSpPr>
            <p:spPr bwMode="auto">
              <a:xfrm flipV="1">
                <a:off x="3024" y="3504"/>
                <a:ext cx="0" cy="528"/>
              </a:xfrm>
              <a:prstGeom prst="line">
                <a:avLst/>
              </a:prstGeom>
              <a:noFill/>
              <a:ln w="38100">
                <a:solidFill>
                  <a:schemeClr val="accent2"/>
                </a:solidFill>
                <a:round/>
                <a:headEnd/>
                <a:tailEnd type="triangle" w="med" len="med"/>
              </a:ln>
              <a:effectLst/>
            </p:spPr>
            <p:txBody>
              <a:bodyPr/>
              <a:lstStyle/>
              <a:p>
                <a:endParaRPr lang="en-US"/>
              </a:p>
            </p:txBody>
          </p:sp>
        </p:grpSp>
        <p:sp>
          <p:nvSpPr>
            <p:cNvPr id="927806" name="Line 62"/>
            <p:cNvSpPr>
              <a:spLocks noChangeShapeType="1"/>
            </p:cNvSpPr>
            <p:nvPr/>
          </p:nvSpPr>
          <p:spPr bwMode="auto">
            <a:xfrm>
              <a:off x="2880" y="1536"/>
              <a:ext cx="0" cy="1920"/>
            </a:xfrm>
            <a:prstGeom prst="line">
              <a:avLst/>
            </a:prstGeom>
            <a:noFill/>
            <a:ln w="19050">
              <a:solidFill>
                <a:schemeClr val="bg2"/>
              </a:solidFill>
              <a:round/>
              <a:headEnd type="none" w="sm" len="sm"/>
              <a:tailEnd type="stealth" w="med" len="lg"/>
            </a:ln>
            <a:effectLst/>
          </p:spPr>
          <p:txBody>
            <a:bodyPr/>
            <a:lstStyle/>
            <a:p>
              <a:endParaRPr lang="en-US"/>
            </a:p>
          </p:txBody>
        </p:sp>
        <p:sp>
          <p:nvSpPr>
            <p:cNvPr id="927807" name="Text Box 63"/>
            <p:cNvSpPr txBox="1">
              <a:spLocks noChangeArrowheads="1"/>
            </p:cNvSpPr>
            <p:nvPr/>
          </p:nvSpPr>
          <p:spPr bwMode="auto">
            <a:xfrm>
              <a:off x="2976" y="2880"/>
              <a:ext cx="912" cy="288"/>
            </a:xfrm>
            <a:prstGeom prst="rect">
              <a:avLst/>
            </a:prstGeom>
            <a:noFill/>
            <a:ln w="9525">
              <a:noFill/>
              <a:miter lim="800000"/>
              <a:headEnd/>
              <a:tailEnd/>
            </a:ln>
            <a:effectLst/>
          </p:spPr>
          <p:txBody>
            <a:bodyPr>
              <a:spAutoFit/>
            </a:bodyPr>
            <a:lstStyle/>
            <a:p>
              <a:r>
                <a:rPr lang="en-US" sz="2400" b="0" dirty="0">
                  <a:solidFill>
                    <a:schemeClr val="bg2"/>
                  </a:solidFill>
                  <a:latin typeface="Times New Roman" charset="0"/>
                </a:rPr>
                <a:t>Depth Z</a:t>
              </a:r>
            </a:p>
          </p:txBody>
        </p:sp>
      </p:grpSp>
      <p:sp>
        <p:nvSpPr>
          <p:cNvPr id="927808" name="Text Box 64"/>
          <p:cNvSpPr txBox="1">
            <a:spLocks noChangeArrowheads="1"/>
          </p:cNvSpPr>
          <p:nvPr/>
        </p:nvSpPr>
        <p:spPr bwMode="auto">
          <a:xfrm>
            <a:off x="4038600" y="2057400"/>
            <a:ext cx="1371600" cy="366713"/>
          </a:xfrm>
          <a:prstGeom prst="rect">
            <a:avLst/>
          </a:prstGeom>
          <a:noFill/>
          <a:ln w="12700">
            <a:noFill/>
            <a:miter lim="800000"/>
            <a:headEnd type="none" w="sm" len="sm"/>
            <a:tailEnd type="none" w="sm" len="sm"/>
          </a:ln>
          <a:effectLst/>
        </p:spPr>
        <p:txBody>
          <a:bodyPr>
            <a:spAutoFit/>
          </a:bodyPr>
          <a:lstStyle/>
          <a:p>
            <a:pPr>
              <a:spcBef>
                <a:spcPct val="50000"/>
              </a:spcBef>
            </a:pPr>
            <a:r>
              <a:rPr lang="en-US" dirty="0">
                <a:solidFill>
                  <a:schemeClr val="bg2"/>
                </a:solidFill>
              </a:rPr>
              <a:t>baseline</a:t>
            </a:r>
          </a:p>
        </p:txBody>
      </p:sp>
    </p:spTree>
    <p:extLst>
      <p:ext uri="{BB962C8B-B14F-4D97-AF65-F5344CB8AC3E}">
        <p14:creationId xmlns:p14="http://schemas.microsoft.com/office/powerpoint/2010/main" val="88789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27774"/>
                                        </p:tgtEl>
                                        <p:attrNameLst>
                                          <p:attrName>style.visibility</p:attrName>
                                        </p:attrNameLst>
                                      </p:cBhvr>
                                      <p:to>
                                        <p:strVal val="visible"/>
                                      </p:to>
                                    </p:set>
                                  </p:childTnLst>
                                  <p:subTnLst>
                                    <p:set>
                                      <p:cBhvr override="childStyle">
                                        <p:cTn dur="1" fill="hold" display="0" masterRel="nextClick" afterEffect="1"/>
                                        <p:tgtEl>
                                          <p:spTgt spid="92777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927790"/>
                                        </p:tgtEl>
                                        <p:attrNameLst>
                                          <p:attrName>style.visibility</p:attrName>
                                        </p:attrNameLst>
                                      </p:cBhvr>
                                      <p:to>
                                        <p:strVal val="visible"/>
                                      </p:to>
                                    </p:set>
                                  </p:childTnLst>
                                  <p:subTnLst>
                                    <p:set>
                                      <p:cBhvr override="childStyle">
                                        <p:cTn dur="1" fill="hold" display="0" masterRel="nextClick" afterEffect="1"/>
                                        <p:tgtEl>
                                          <p:spTgt spid="92779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927794"/>
                                        </p:tgtEl>
                                        <p:attrNameLst>
                                          <p:attrName>style.visibility</p:attrName>
                                        </p:attrNameLst>
                                      </p:cBhvr>
                                      <p:to>
                                        <p:strVal val="visible"/>
                                      </p:to>
                                    </p:set>
                                  </p:childTnLst>
                                  <p:subTnLst>
                                    <p:set>
                                      <p:cBhvr override="childStyle">
                                        <p:cTn dur="1" fill="hold" display="0" masterRel="nextClick" afterEffect="1"/>
                                        <p:tgtEl>
                                          <p:spTgt spid="927794"/>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927786"/>
                                        </p:tgtEl>
                                        <p:attrNameLst>
                                          <p:attrName>style.visibility</p:attrName>
                                        </p:attrNameLst>
                                      </p:cBhvr>
                                      <p:to>
                                        <p:strVal val="visible"/>
                                      </p:to>
                                    </p:set>
                                  </p:childTnLst>
                                  <p:subTnLst>
                                    <p:set>
                                      <p:cBhvr override="childStyle">
                                        <p:cTn dur="1" fill="hold" display="0" masterRel="nextClick" afterEffect="1"/>
                                        <p:tgtEl>
                                          <p:spTgt spid="927786"/>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927782"/>
                                        </p:tgtEl>
                                        <p:attrNameLst>
                                          <p:attrName>style.visibility</p:attrName>
                                        </p:attrNameLst>
                                      </p:cBhvr>
                                      <p:to>
                                        <p:strVal val="visible"/>
                                      </p:to>
                                    </p:set>
                                  </p:childTnLst>
                                  <p:subTnLst>
                                    <p:set>
                                      <p:cBhvr override="childStyle">
                                        <p:cTn dur="1" fill="hold" display="0" masterRel="nextClick" afterEffect="1"/>
                                        <p:tgtEl>
                                          <p:spTgt spid="927782"/>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927778"/>
                                        </p:tgtEl>
                                        <p:attrNameLst>
                                          <p:attrName>style.visibility</p:attrName>
                                        </p:attrNameLst>
                                      </p:cBhvr>
                                      <p:to>
                                        <p:strVal val="visible"/>
                                      </p:to>
                                    </p:set>
                                  </p:childTnLst>
                                  <p:subTnLst>
                                    <p:set>
                                      <p:cBhvr override="childStyle">
                                        <p:cTn dur="1" fill="hold" display="0" masterRel="nextClick" afterEffect="1"/>
                                        <p:tgtEl>
                                          <p:spTgt spid="927778"/>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9277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9278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Rectangle 2"/>
          <p:cNvSpPr>
            <a:spLocks noGrp="1" noChangeArrowheads="1"/>
          </p:cNvSpPr>
          <p:nvPr>
            <p:ph type="title"/>
          </p:nvPr>
        </p:nvSpPr>
        <p:spPr>
          <a:xfrm>
            <a:off x="381000" y="285750"/>
            <a:ext cx="8686800" cy="609600"/>
          </a:xfrm>
        </p:spPr>
        <p:txBody>
          <a:bodyPr/>
          <a:lstStyle/>
          <a:p>
            <a:r>
              <a:rPr lang="en-US" dirty="0"/>
              <a:t>Disparity Equation</a:t>
            </a:r>
          </a:p>
        </p:txBody>
      </p:sp>
      <p:sp>
        <p:nvSpPr>
          <p:cNvPr id="907267" name="Text Box 3"/>
          <p:cNvSpPr txBox="1">
            <a:spLocks noChangeArrowheads="1"/>
          </p:cNvSpPr>
          <p:nvPr/>
        </p:nvSpPr>
        <p:spPr bwMode="auto">
          <a:xfrm>
            <a:off x="4721225" y="990600"/>
            <a:ext cx="1060450" cy="366713"/>
          </a:xfrm>
          <a:prstGeom prst="rect">
            <a:avLst/>
          </a:prstGeom>
          <a:noFill/>
          <a:ln w="12700">
            <a:noFill/>
            <a:miter lim="800000"/>
            <a:headEnd type="none" w="sm" len="sm"/>
            <a:tailEnd type="none" w="sm" len="sm"/>
          </a:ln>
          <a:effectLst/>
        </p:spPr>
        <p:txBody>
          <a:bodyPr wrap="none">
            <a:spAutoFit/>
          </a:bodyPr>
          <a:lstStyle/>
          <a:p>
            <a:r>
              <a:rPr lang="en-US">
                <a:solidFill>
                  <a:srgbClr val="D82204"/>
                </a:solidFill>
              </a:rPr>
              <a:t>P(X,Y,Z)</a:t>
            </a:r>
          </a:p>
        </p:txBody>
      </p:sp>
      <p:grpSp>
        <p:nvGrpSpPr>
          <p:cNvPr id="907310" name="Group 46"/>
          <p:cNvGrpSpPr>
            <a:grpSpLocks/>
          </p:cNvGrpSpPr>
          <p:nvPr/>
        </p:nvGrpSpPr>
        <p:grpSpPr bwMode="auto">
          <a:xfrm>
            <a:off x="381000" y="1077913"/>
            <a:ext cx="4343400" cy="5613400"/>
            <a:chOff x="240" y="679"/>
            <a:chExt cx="2736" cy="3536"/>
          </a:xfrm>
        </p:grpSpPr>
        <p:sp>
          <p:nvSpPr>
            <p:cNvPr id="907306" name="Line 42"/>
            <p:cNvSpPr>
              <a:spLocks noChangeShapeType="1"/>
            </p:cNvSpPr>
            <p:nvPr/>
          </p:nvSpPr>
          <p:spPr bwMode="auto">
            <a:xfrm flipH="1">
              <a:off x="853" y="3468"/>
              <a:ext cx="1056" cy="0"/>
            </a:xfrm>
            <a:prstGeom prst="line">
              <a:avLst/>
            </a:prstGeom>
            <a:noFill/>
            <a:ln w="34925">
              <a:solidFill>
                <a:schemeClr val="tx1"/>
              </a:solidFill>
              <a:round/>
              <a:headEnd type="none" w="sm" len="sm"/>
              <a:tailEnd type="stealth" w="lg" len="lg"/>
            </a:ln>
            <a:effectLst/>
          </p:spPr>
          <p:txBody>
            <a:bodyPr/>
            <a:lstStyle/>
            <a:p>
              <a:endParaRPr lang="en-US"/>
            </a:p>
          </p:txBody>
        </p:sp>
        <p:grpSp>
          <p:nvGrpSpPr>
            <p:cNvPr id="907300" name="Group 36"/>
            <p:cNvGrpSpPr>
              <a:grpSpLocks/>
            </p:cNvGrpSpPr>
            <p:nvPr/>
          </p:nvGrpSpPr>
          <p:grpSpPr bwMode="auto">
            <a:xfrm>
              <a:off x="240" y="679"/>
              <a:ext cx="2736" cy="3071"/>
              <a:chOff x="240" y="1008"/>
              <a:chExt cx="2736" cy="3071"/>
            </a:xfrm>
          </p:grpSpPr>
          <p:grpSp>
            <p:nvGrpSpPr>
              <p:cNvPr id="907281" name="Group 17"/>
              <p:cNvGrpSpPr>
                <a:grpSpLocks/>
              </p:cNvGrpSpPr>
              <p:nvPr/>
            </p:nvGrpSpPr>
            <p:grpSpPr bwMode="auto">
              <a:xfrm flipH="1">
                <a:off x="800" y="1008"/>
                <a:ext cx="2176" cy="2832"/>
                <a:chOff x="2832" y="1008"/>
                <a:chExt cx="2176" cy="2832"/>
              </a:xfrm>
            </p:grpSpPr>
            <p:sp>
              <p:nvSpPr>
                <p:cNvPr id="907282" name="Line 18"/>
                <p:cNvSpPr>
                  <a:spLocks noChangeShapeType="1"/>
                </p:cNvSpPr>
                <p:nvPr/>
              </p:nvSpPr>
              <p:spPr bwMode="auto">
                <a:xfrm>
                  <a:off x="2894" y="1090"/>
                  <a:ext cx="1522" cy="2702"/>
                </a:xfrm>
                <a:prstGeom prst="line">
                  <a:avLst/>
                </a:prstGeom>
                <a:noFill/>
                <a:ln w="38100">
                  <a:solidFill>
                    <a:schemeClr val="tx1"/>
                  </a:solidFill>
                  <a:prstDash val="dash"/>
                  <a:round/>
                  <a:headEnd type="none" w="sm" len="sm"/>
                  <a:tailEnd type="none" w="sm" len="sm"/>
                </a:ln>
                <a:effectLst/>
              </p:spPr>
              <p:txBody>
                <a:bodyPr wrap="none" anchor="ctr"/>
                <a:lstStyle/>
                <a:p>
                  <a:endParaRPr lang="en-US"/>
                </a:p>
              </p:txBody>
            </p:sp>
            <p:sp>
              <p:nvSpPr>
                <p:cNvPr id="907283" name="Line 19"/>
                <p:cNvSpPr>
                  <a:spLocks noChangeShapeType="1"/>
                </p:cNvSpPr>
                <p:nvPr/>
              </p:nvSpPr>
              <p:spPr bwMode="auto">
                <a:xfrm>
                  <a:off x="4416" y="1440"/>
                  <a:ext cx="0" cy="2352"/>
                </a:xfrm>
                <a:prstGeom prst="line">
                  <a:avLst/>
                </a:prstGeom>
                <a:noFill/>
                <a:ln w="38100">
                  <a:solidFill>
                    <a:schemeClr val="tx1"/>
                  </a:solidFill>
                  <a:round/>
                  <a:headEnd type="stealth" w="lg" len="lg"/>
                  <a:tailEnd/>
                </a:ln>
                <a:effectLst/>
              </p:spPr>
              <p:txBody>
                <a:bodyPr wrap="none" anchor="ctr"/>
                <a:lstStyle/>
                <a:p>
                  <a:endParaRPr lang="en-US"/>
                </a:p>
              </p:txBody>
            </p:sp>
            <p:sp>
              <p:nvSpPr>
                <p:cNvPr id="907284" name="Line 20"/>
                <p:cNvSpPr>
                  <a:spLocks noChangeShapeType="1"/>
                </p:cNvSpPr>
                <p:nvPr/>
              </p:nvSpPr>
              <p:spPr bwMode="auto">
                <a:xfrm>
                  <a:off x="3760" y="3120"/>
                  <a:ext cx="1248" cy="0"/>
                </a:xfrm>
                <a:prstGeom prst="line">
                  <a:avLst/>
                </a:prstGeom>
                <a:noFill/>
                <a:ln w="57150">
                  <a:solidFill>
                    <a:schemeClr val="hlink"/>
                  </a:solidFill>
                  <a:round/>
                  <a:headEnd type="none" w="sm" len="sm"/>
                  <a:tailEnd type="none" w="sm" len="sm"/>
                </a:ln>
                <a:effectLst/>
              </p:spPr>
              <p:txBody>
                <a:bodyPr wrap="none" anchor="ctr"/>
                <a:lstStyle/>
                <a:p>
                  <a:endParaRPr lang="en-US"/>
                </a:p>
              </p:txBody>
            </p:sp>
            <p:sp>
              <p:nvSpPr>
                <p:cNvPr id="907285" name="Oval 21"/>
                <p:cNvSpPr>
                  <a:spLocks noChangeArrowheads="1"/>
                </p:cNvSpPr>
                <p:nvPr/>
              </p:nvSpPr>
              <p:spPr bwMode="auto">
                <a:xfrm>
                  <a:off x="2832" y="1008"/>
                  <a:ext cx="144" cy="144"/>
                </a:xfrm>
                <a:prstGeom prst="ellipse">
                  <a:avLst/>
                </a:prstGeom>
                <a:solidFill>
                  <a:srgbClr val="D82204"/>
                </a:solidFill>
                <a:ln w="38100">
                  <a:solidFill>
                    <a:srgbClr val="D82204"/>
                  </a:solidFill>
                  <a:round/>
                  <a:headEnd type="none" w="sm" len="sm"/>
                  <a:tailEnd type="none" w="sm" len="sm"/>
                </a:ln>
                <a:effectLst/>
              </p:spPr>
              <p:txBody>
                <a:bodyPr wrap="none" anchor="ctr"/>
                <a:lstStyle/>
                <a:p>
                  <a:endParaRPr lang="en-US"/>
                </a:p>
              </p:txBody>
            </p:sp>
            <p:sp>
              <p:nvSpPr>
                <p:cNvPr id="907286" name="Oval 22"/>
                <p:cNvSpPr>
                  <a:spLocks noChangeArrowheads="1"/>
                </p:cNvSpPr>
                <p:nvPr/>
              </p:nvSpPr>
              <p:spPr bwMode="auto">
                <a:xfrm>
                  <a:off x="3976" y="3048"/>
                  <a:ext cx="144" cy="144"/>
                </a:xfrm>
                <a:prstGeom prst="ellipse">
                  <a:avLst/>
                </a:prstGeom>
                <a:solidFill>
                  <a:schemeClr val="tx2"/>
                </a:solidFill>
                <a:ln w="12700">
                  <a:solidFill>
                    <a:schemeClr val="tx2"/>
                  </a:solidFill>
                  <a:round/>
                  <a:headEnd type="none" w="sm" len="sm"/>
                  <a:tailEnd type="none" w="sm" len="sm"/>
                </a:ln>
                <a:effectLst/>
              </p:spPr>
              <p:txBody>
                <a:bodyPr wrap="none" anchor="ctr"/>
                <a:lstStyle/>
                <a:p>
                  <a:pPr algn="ctr"/>
                  <a:endParaRPr lang="en-US">
                    <a:solidFill>
                      <a:schemeClr val="tx2"/>
                    </a:solidFill>
                  </a:endParaRPr>
                </a:p>
              </p:txBody>
            </p:sp>
            <p:sp>
              <p:nvSpPr>
                <p:cNvPr id="907287" name="Oval 23"/>
                <p:cNvSpPr>
                  <a:spLocks noChangeArrowheads="1"/>
                </p:cNvSpPr>
                <p:nvPr/>
              </p:nvSpPr>
              <p:spPr bwMode="auto">
                <a:xfrm>
                  <a:off x="4344" y="3696"/>
                  <a:ext cx="144" cy="144"/>
                </a:xfrm>
                <a:prstGeom prst="ellipse">
                  <a:avLst/>
                </a:prstGeom>
                <a:solidFill>
                  <a:srgbClr val="0066FF"/>
                </a:solidFill>
                <a:ln w="12700">
                  <a:solidFill>
                    <a:srgbClr val="0066FF"/>
                  </a:solidFill>
                  <a:round/>
                  <a:headEnd type="none" w="sm" len="sm"/>
                  <a:tailEnd type="none" w="sm" len="sm"/>
                </a:ln>
                <a:effectLst/>
              </p:spPr>
              <p:txBody>
                <a:bodyPr wrap="none" anchor="ctr"/>
                <a:lstStyle/>
                <a:p>
                  <a:endParaRPr lang="en-US"/>
                </a:p>
              </p:txBody>
            </p:sp>
          </p:grpSp>
          <p:sp>
            <p:nvSpPr>
              <p:cNvPr id="907288" name="Text Box 24"/>
              <p:cNvSpPr txBox="1">
                <a:spLocks noChangeArrowheads="1"/>
              </p:cNvSpPr>
              <p:nvPr/>
            </p:nvSpPr>
            <p:spPr bwMode="auto">
              <a:xfrm>
                <a:off x="1776" y="3168"/>
                <a:ext cx="581" cy="231"/>
              </a:xfrm>
              <a:prstGeom prst="rect">
                <a:avLst/>
              </a:prstGeom>
              <a:noFill/>
              <a:ln w="12700">
                <a:noFill/>
                <a:miter lim="800000"/>
                <a:headEnd type="none" w="sm" len="sm"/>
                <a:tailEnd type="none" w="sm" len="sm"/>
              </a:ln>
              <a:effectLst/>
            </p:spPr>
            <p:txBody>
              <a:bodyPr wrap="none">
                <a:spAutoFit/>
              </a:bodyPr>
              <a:lstStyle/>
              <a:p>
                <a:r>
                  <a:rPr lang="en-US">
                    <a:solidFill>
                      <a:schemeClr val="tx2"/>
                    </a:solidFill>
                  </a:rPr>
                  <a:t>p</a:t>
                </a:r>
                <a:r>
                  <a:rPr lang="en-US" baseline="-20000">
                    <a:solidFill>
                      <a:schemeClr val="tx2"/>
                    </a:solidFill>
                  </a:rPr>
                  <a:t>l</a:t>
                </a:r>
                <a:r>
                  <a:rPr lang="en-US">
                    <a:solidFill>
                      <a:schemeClr val="tx2"/>
                    </a:solidFill>
                  </a:rPr>
                  <a:t>(x</a:t>
                </a:r>
                <a:r>
                  <a:rPr lang="en-US" baseline="-25000">
                    <a:solidFill>
                      <a:schemeClr val="tx2"/>
                    </a:solidFill>
                  </a:rPr>
                  <a:t>l</a:t>
                </a:r>
                <a:r>
                  <a:rPr lang="en-US">
                    <a:solidFill>
                      <a:schemeClr val="tx2"/>
                    </a:solidFill>
                  </a:rPr>
                  <a:t>,y</a:t>
                </a:r>
                <a:r>
                  <a:rPr lang="en-US" baseline="-25000">
                    <a:solidFill>
                      <a:schemeClr val="tx2"/>
                    </a:solidFill>
                  </a:rPr>
                  <a:t>l</a:t>
                </a:r>
                <a:r>
                  <a:rPr lang="en-US">
                    <a:solidFill>
                      <a:schemeClr val="tx2"/>
                    </a:solidFill>
                  </a:rPr>
                  <a:t>)</a:t>
                </a:r>
              </a:p>
            </p:txBody>
          </p:sp>
          <p:sp>
            <p:nvSpPr>
              <p:cNvPr id="907289" name="Text Box 25"/>
              <p:cNvSpPr txBox="1">
                <a:spLocks noChangeArrowheads="1"/>
              </p:cNvSpPr>
              <p:nvPr/>
            </p:nvSpPr>
            <p:spPr bwMode="auto">
              <a:xfrm>
                <a:off x="720" y="3848"/>
                <a:ext cx="1228" cy="231"/>
              </a:xfrm>
              <a:prstGeom prst="rect">
                <a:avLst/>
              </a:prstGeom>
              <a:noFill/>
              <a:ln w="12700">
                <a:solidFill>
                  <a:schemeClr val="bg2"/>
                </a:solidFill>
                <a:miter lim="800000"/>
                <a:headEnd type="none" w="sm" len="sm"/>
                <a:tailEnd type="none" w="sm" len="sm"/>
              </a:ln>
              <a:effectLst/>
            </p:spPr>
            <p:txBody>
              <a:bodyPr>
                <a:spAutoFit/>
              </a:bodyPr>
              <a:lstStyle/>
              <a:p>
                <a:r>
                  <a:rPr lang="en-US" b="0" i="1" dirty="0">
                    <a:solidFill>
                      <a:srgbClr val="FF0000"/>
                    </a:solidFill>
                  </a:rPr>
                  <a:t>Optical Center </a:t>
                </a:r>
                <a:r>
                  <a:rPr lang="en-US" b="0" i="1" dirty="0" err="1">
                    <a:solidFill>
                      <a:srgbClr val="FF0000"/>
                    </a:solidFill>
                  </a:rPr>
                  <a:t>O</a:t>
                </a:r>
                <a:r>
                  <a:rPr lang="en-US" b="0" i="1" baseline="-25000" dirty="0" err="1">
                    <a:solidFill>
                      <a:srgbClr val="FF0000"/>
                    </a:solidFill>
                  </a:rPr>
                  <a:t>l</a:t>
                </a:r>
                <a:endParaRPr lang="en-US" baseline="-25000" dirty="0">
                  <a:solidFill>
                    <a:srgbClr val="FF0000"/>
                  </a:solidFill>
                </a:endParaRPr>
              </a:p>
            </p:txBody>
          </p:sp>
          <p:sp>
            <p:nvSpPr>
              <p:cNvPr id="907290" name="Text Box 26"/>
              <p:cNvSpPr txBox="1">
                <a:spLocks noChangeArrowheads="1"/>
              </p:cNvSpPr>
              <p:nvPr/>
            </p:nvSpPr>
            <p:spPr bwMode="auto">
              <a:xfrm>
                <a:off x="240" y="3264"/>
                <a:ext cx="1056" cy="231"/>
              </a:xfrm>
              <a:prstGeom prst="rect">
                <a:avLst/>
              </a:prstGeom>
              <a:noFill/>
              <a:ln w="12700">
                <a:noFill/>
                <a:miter lim="800000"/>
                <a:headEnd type="none" w="sm" len="sm"/>
                <a:tailEnd type="none" w="sm" len="sm"/>
              </a:ln>
              <a:effectLst/>
            </p:spPr>
            <p:txBody>
              <a:bodyPr wrap="none">
                <a:spAutoFit/>
              </a:bodyPr>
              <a:lstStyle/>
              <a:p>
                <a:r>
                  <a:rPr lang="en-US" b="0" i="1"/>
                  <a:t>f = focal length</a:t>
                </a:r>
                <a:endParaRPr lang="en-US"/>
              </a:p>
            </p:txBody>
          </p:sp>
          <p:sp>
            <p:nvSpPr>
              <p:cNvPr id="907291" name="Text Box 27"/>
              <p:cNvSpPr txBox="1">
                <a:spLocks noChangeArrowheads="1"/>
              </p:cNvSpPr>
              <p:nvPr/>
            </p:nvSpPr>
            <p:spPr bwMode="auto">
              <a:xfrm>
                <a:off x="608" y="2889"/>
                <a:ext cx="908" cy="231"/>
              </a:xfrm>
              <a:prstGeom prst="rect">
                <a:avLst/>
              </a:prstGeom>
              <a:noFill/>
              <a:ln w="12700">
                <a:noFill/>
                <a:miter lim="800000"/>
                <a:headEnd type="none" w="sm" len="sm"/>
                <a:tailEnd type="none" w="sm" len="sm"/>
              </a:ln>
              <a:effectLst/>
            </p:spPr>
            <p:txBody>
              <a:bodyPr wrap="none">
                <a:spAutoFit/>
              </a:bodyPr>
              <a:lstStyle/>
              <a:p>
                <a:r>
                  <a:rPr lang="en-US" b="0">
                    <a:solidFill>
                      <a:schemeClr val="hlink"/>
                    </a:solidFill>
                  </a:rPr>
                  <a:t>Image plane</a:t>
                </a:r>
              </a:p>
            </p:txBody>
          </p:sp>
        </p:grpSp>
        <p:sp>
          <p:nvSpPr>
            <p:cNvPr id="907292" name="Text Box 28"/>
            <p:cNvSpPr txBox="1">
              <a:spLocks noChangeArrowheads="1"/>
            </p:cNvSpPr>
            <p:nvPr/>
          </p:nvSpPr>
          <p:spPr bwMode="auto">
            <a:xfrm>
              <a:off x="384" y="3984"/>
              <a:ext cx="1148" cy="231"/>
            </a:xfrm>
            <a:prstGeom prst="rect">
              <a:avLst/>
            </a:prstGeom>
            <a:noFill/>
            <a:ln w="12700">
              <a:noFill/>
              <a:miter lim="800000"/>
              <a:headEnd type="none" w="sm" len="sm"/>
              <a:tailEnd type="none" w="sm" len="sm"/>
            </a:ln>
            <a:effectLst/>
          </p:spPr>
          <p:txBody>
            <a:bodyPr wrap="none">
              <a:spAutoFit/>
            </a:bodyPr>
            <a:lstStyle/>
            <a:p>
              <a:r>
                <a:rPr lang="en-US"/>
                <a:t>LEFT CAMERA</a:t>
              </a:r>
            </a:p>
          </p:txBody>
        </p:sp>
      </p:grpSp>
      <p:sp>
        <p:nvSpPr>
          <p:cNvPr id="907294" name="Text Box 30"/>
          <p:cNvSpPr txBox="1">
            <a:spLocks noChangeArrowheads="1"/>
          </p:cNvSpPr>
          <p:nvPr/>
        </p:nvSpPr>
        <p:spPr bwMode="auto">
          <a:xfrm>
            <a:off x="3962400" y="5930900"/>
            <a:ext cx="1485900" cy="379413"/>
          </a:xfrm>
          <a:prstGeom prst="rect">
            <a:avLst/>
          </a:prstGeom>
          <a:noFill/>
          <a:ln w="12700">
            <a:solidFill>
              <a:schemeClr val="folHlink"/>
            </a:solidFill>
            <a:miter lim="800000"/>
            <a:headEnd type="none" w="sm" len="sm"/>
            <a:tailEnd type="none" w="sm" len="sm"/>
          </a:ln>
          <a:effectLst/>
        </p:spPr>
        <p:txBody>
          <a:bodyPr wrap="none">
            <a:spAutoFit/>
          </a:bodyPr>
          <a:lstStyle/>
          <a:p>
            <a:r>
              <a:rPr lang="en-US" b="0" dirty="0">
                <a:solidFill>
                  <a:srgbClr val="0000FF"/>
                </a:solidFill>
              </a:rPr>
              <a:t>B = Baseline</a:t>
            </a:r>
          </a:p>
        </p:txBody>
      </p:sp>
      <p:grpSp>
        <p:nvGrpSpPr>
          <p:cNvPr id="907295" name="Group 31"/>
          <p:cNvGrpSpPr>
            <a:grpSpLocks/>
          </p:cNvGrpSpPr>
          <p:nvPr/>
        </p:nvGrpSpPr>
        <p:grpSpPr bwMode="auto">
          <a:xfrm>
            <a:off x="2209800" y="5954713"/>
            <a:ext cx="4800600" cy="228600"/>
            <a:chOff x="1392" y="4080"/>
            <a:chExt cx="3024" cy="144"/>
          </a:xfrm>
        </p:grpSpPr>
        <p:sp>
          <p:nvSpPr>
            <p:cNvPr id="907296" name="Line 32"/>
            <p:cNvSpPr>
              <a:spLocks noChangeShapeType="1"/>
            </p:cNvSpPr>
            <p:nvPr/>
          </p:nvSpPr>
          <p:spPr bwMode="auto">
            <a:xfrm>
              <a:off x="1392" y="4080"/>
              <a:ext cx="0" cy="144"/>
            </a:xfrm>
            <a:prstGeom prst="line">
              <a:avLst/>
            </a:prstGeom>
            <a:noFill/>
            <a:ln w="12700">
              <a:solidFill>
                <a:srgbClr val="0000FF"/>
              </a:solidFill>
              <a:round/>
              <a:headEnd type="none" w="sm" len="sm"/>
              <a:tailEnd type="none" w="sm" len="sm"/>
            </a:ln>
            <a:effectLst/>
          </p:spPr>
          <p:txBody>
            <a:bodyPr wrap="none" anchor="ctr"/>
            <a:lstStyle/>
            <a:p>
              <a:endParaRPr lang="en-US"/>
            </a:p>
          </p:txBody>
        </p:sp>
        <p:sp>
          <p:nvSpPr>
            <p:cNvPr id="907297" name="Line 33"/>
            <p:cNvSpPr>
              <a:spLocks noChangeShapeType="1"/>
            </p:cNvSpPr>
            <p:nvPr/>
          </p:nvSpPr>
          <p:spPr bwMode="auto">
            <a:xfrm>
              <a:off x="4416" y="4080"/>
              <a:ext cx="0" cy="144"/>
            </a:xfrm>
            <a:prstGeom prst="line">
              <a:avLst/>
            </a:prstGeom>
            <a:noFill/>
            <a:ln w="12700">
              <a:solidFill>
                <a:srgbClr val="0000FF"/>
              </a:solidFill>
              <a:round/>
              <a:headEnd type="none" w="sm" len="sm"/>
              <a:tailEnd type="none" w="sm" len="sm"/>
            </a:ln>
            <a:effectLst/>
          </p:spPr>
          <p:txBody>
            <a:bodyPr wrap="none" anchor="ctr"/>
            <a:lstStyle/>
            <a:p>
              <a:endParaRPr lang="en-US"/>
            </a:p>
          </p:txBody>
        </p:sp>
        <p:sp>
          <p:nvSpPr>
            <p:cNvPr id="907298" name="Line 34"/>
            <p:cNvSpPr>
              <a:spLocks noChangeShapeType="1"/>
            </p:cNvSpPr>
            <p:nvPr/>
          </p:nvSpPr>
          <p:spPr bwMode="auto">
            <a:xfrm>
              <a:off x="3456" y="4176"/>
              <a:ext cx="912" cy="0"/>
            </a:xfrm>
            <a:prstGeom prst="line">
              <a:avLst/>
            </a:prstGeom>
            <a:noFill/>
            <a:ln w="12700">
              <a:solidFill>
                <a:srgbClr val="0000FF"/>
              </a:solidFill>
              <a:round/>
              <a:headEnd type="none" w="sm" len="sm"/>
              <a:tailEnd type="triangle" w="sm" len="sm"/>
            </a:ln>
            <a:effectLst/>
          </p:spPr>
          <p:txBody>
            <a:bodyPr wrap="none" anchor="ctr"/>
            <a:lstStyle/>
            <a:p>
              <a:endParaRPr lang="en-US"/>
            </a:p>
          </p:txBody>
        </p:sp>
        <p:sp>
          <p:nvSpPr>
            <p:cNvPr id="907299" name="Line 35"/>
            <p:cNvSpPr>
              <a:spLocks noChangeShapeType="1"/>
            </p:cNvSpPr>
            <p:nvPr/>
          </p:nvSpPr>
          <p:spPr bwMode="auto">
            <a:xfrm flipH="1">
              <a:off x="1424" y="4176"/>
              <a:ext cx="1024" cy="0"/>
            </a:xfrm>
            <a:prstGeom prst="line">
              <a:avLst/>
            </a:prstGeom>
            <a:noFill/>
            <a:ln w="12700">
              <a:solidFill>
                <a:srgbClr val="0000FF"/>
              </a:solidFill>
              <a:round/>
              <a:headEnd type="none" w="sm" len="sm"/>
              <a:tailEnd type="triangle" w="sm" len="sm"/>
            </a:ln>
            <a:effectLst/>
          </p:spPr>
          <p:txBody>
            <a:bodyPr wrap="none" anchor="ctr"/>
            <a:lstStyle/>
            <a:p>
              <a:endParaRPr lang="en-US"/>
            </a:p>
          </p:txBody>
        </p:sp>
      </p:grpSp>
      <p:sp>
        <p:nvSpPr>
          <p:cNvPr id="907301" name="Line 37"/>
          <p:cNvSpPr>
            <a:spLocks noChangeShapeType="1"/>
          </p:cNvSpPr>
          <p:nvPr/>
        </p:nvSpPr>
        <p:spPr bwMode="auto">
          <a:xfrm>
            <a:off x="2209800" y="5497513"/>
            <a:ext cx="4800600" cy="0"/>
          </a:xfrm>
          <a:prstGeom prst="line">
            <a:avLst/>
          </a:prstGeom>
          <a:noFill/>
          <a:ln w="22225">
            <a:solidFill>
              <a:schemeClr val="tx1"/>
            </a:solidFill>
            <a:prstDash val="dash"/>
            <a:round/>
            <a:headEnd type="none" w="sm" len="sm"/>
            <a:tailEnd type="none" w="sm" len="sm"/>
          </a:ln>
          <a:effectLst/>
        </p:spPr>
        <p:txBody>
          <a:bodyPr/>
          <a:lstStyle/>
          <a:p>
            <a:endParaRPr lang="en-US"/>
          </a:p>
        </p:txBody>
      </p:sp>
      <p:sp>
        <p:nvSpPr>
          <p:cNvPr id="907302" name="Line 38"/>
          <p:cNvSpPr>
            <a:spLocks noChangeShapeType="1"/>
          </p:cNvSpPr>
          <p:nvPr/>
        </p:nvSpPr>
        <p:spPr bwMode="auto">
          <a:xfrm flipV="1">
            <a:off x="4611688" y="1230313"/>
            <a:ext cx="0" cy="4267200"/>
          </a:xfrm>
          <a:prstGeom prst="line">
            <a:avLst/>
          </a:prstGeom>
          <a:noFill/>
          <a:ln w="12700">
            <a:solidFill>
              <a:schemeClr val="tx1"/>
            </a:solidFill>
            <a:round/>
            <a:headEnd type="stealth" w="lg" len="lg"/>
            <a:tailEnd type="stealth" w="lg" len="lg"/>
          </a:ln>
          <a:effectLst/>
        </p:spPr>
        <p:txBody>
          <a:bodyPr/>
          <a:lstStyle/>
          <a:p>
            <a:endParaRPr lang="en-US"/>
          </a:p>
        </p:txBody>
      </p:sp>
      <p:sp>
        <p:nvSpPr>
          <p:cNvPr id="907303" name="Text Box 39"/>
          <p:cNvSpPr txBox="1">
            <a:spLocks noChangeArrowheads="1"/>
          </p:cNvSpPr>
          <p:nvPr/>
        </p:nvSpPr>
        <p:spPr bwMode="auto">
          <a:xfrm>
            <a:off x="3810000" y="2667000"/>
            <a:ext cx="1219200" cy="779463"/>
          </a:xfrm>
          <a:prstGeom prst="rect">
            <a:avLst/>
          </a:prstGeom>
          <a:noFill/>
          <a:ln w="12700">
            <a:noFill/>
            <a:miter lim="800000"/>
            <a:headEnd type="none" w="sm" len="sm"/>
            <a:tailEnd type="none" w="sm" len="sm"/>
          </a:ln>
          <a:effectLst/>
        </p:spPr>
        <p:txBody>
          <a:bodyPr>
            <a:spAutoFit/>
          </a:bodyPr>
          <a:lstStyle/>
          <a:p>
            <a:pPr>
              <a:spcBef>
                <a:spcPct val="50000"/>
              </a:spcBef>
            </a:pPr>
            <a:r>
              <a:rPr lang="en-US"/>
              <a:t>Depth</a:t>
            </a:r>
          </a:p>
          <a:p>
            <a:pPr>
              <a:spcBef>
                <a:spcPct val="50000"/>
              </a:spcBef>
            </a:pPr>
            <a:endParaRPr lang="en-US"/>
          </a:p>
        </p:txBody>
      </p:sp>
      <p:sp>
        <p:nvSpPr>
          <p:cNvPr id="907305" name="Text Box 41"/>
          <p:cNvSpPr txBox="1">
            <a:spLocks noChangeArrowheads="1"/>
          </p:cNvSpPr>
          <p:nvPr/>
        </p:nvSpPr>
        <p:spPr bwMode="auto">
          <a:xfrm>
            <a:off x="381000" y="1143000"/>
            <a:ext cx="2590800" cy="641350"/>
          </a:xfrm>
          <a:prstGeom prst="rect">
            <a:avLst/>
          </a:prstGeom>
          <a:solidFill>
            <a:srgbClr val="FFFF00"/>
          </a:solidFill>
          <a:ln w="12700">
            <a:noFill/>
            <a:miter lim="800000"/>
            <a:headEnd type="none" w="sm" len="sm"/>
            <a:tailEnd type="none" w="sm" len="sm"/>
          </a:ln>
          <a:effectLst/>
        </p:spPr>
        <p:txBody>
          <a:bodyPr>
            <a:spAutoFit/>
          </a:bodyPr>
          <a:lstStyle/>
          <a:p>
            <a:r>
              <a:rPr lang="en-US"/>
              <a:t>Stereo system with parallel optical axes</a:t>
            </a:r>
          </a:p>
        </p:txBody>
      </p:sp>
      <p:grpSp>
        <p:nvGrpSpPr>
          <p:cNvPr id="907311" name="Group 47"/>
          <p:cNvGrpSpPr>
            <a:grpSpLocks/>
          </p:cNvGrpSpPr>
          <p:nvPr/>
        </p:nvGrpSpPr>
        <p:grpSpPr bwMode="auto">
          <a:xfrm>
            <a:off x="4495800" y="1077913"/>
            <a:ext cx="4327525" cy="5613400"/>
            <a:chOff x="2832" y="679"/>
            <a:chExt cx="2726" cy="3536"/>
          </a:xfrm>
        </p:grpSpPr>
        <p:grpSp>
          <p:nvGrpSpPr>
            <p:cNvPr id="907268" name="Group 4"/>
            <p:cNvGrpSpPr>
              <a:grpSpLocks/>
            </p:cNvGrpSpPr>
            <p:nvPr/>
          </p:nvGrpSpPr>
          <p:grpSpPr bwMode="auto">
            <a:xfrm>
              <a:off x="2832" y="679"/>
              <a:ext cx="2726" cy="3071"/>
              <a:chOff x="2832" y="1008"/>
              <a:chExt cx="2726" cy="3071"/>
            </a:xfrm>
          </p:grpSpPr>
          <p:grpSp>
            <p:nvGrpSpPr>
              <p:cNvPr id="907269" name="Group 5"/>
              <p:cNvGrpSpPr>
                <a:grpSpLocks/>
              </p:cNvGrpSpPr>
              <p:nvPr/>
            </p:nvGrpSpPr>
            <p:grpSpPr bwMode="auto">
              <a:xfrm>
                <a:off x="2832" y="1008"/>
                <a:ext cx="2176" cy="2832"/>
                <a:chOff x="2832" y="1008"/>
                <a:chExt cx="2176" cy="2832"/>
              </a:xfrm>
            </p:grpSpPr>
            <p:sp>
              <p:nvSpPr>
                <p:cNvPr id="907270" name="Line 6"/>
                <p:cNvSpPr>
                  <a:spLocks noChangeShapeType="1"/>
                </p:cNvSpPr>
                <p:nvPr/>
              </p:nvSpPr>
              <p:spPr bwMode="auto">
                <a:xfrm>
                  <a:off x="2894" y="1090"/>
                  <a:ext cx="1522" cy="2702"/>
                </a:xfrm>
                <a:prstGeom prst="line">
                  <a:avLst/>
                </a:prstGeom>
                <a:noFill/>
                <a:ln w="38100">
                  <a:solidFill>
                    <a:schemeClr val="tx1"/>
                  </a:solidFill>
                  <a:prstDash val="dash"/>
                  <a:round/>
                  <a:headEnd type="none" w="sm" len="sm"/>
                  <a:tailEnd type="none" w="sm" len="sm"/>
                </a:ln>
                <a:effectLst/>
              </p:spPr>
              <p:txBody>
                <a:bodyPr wrap="none" anchor="ctr"/>
                <a:lstStyle/>
                <a:p>
                  <a:endParaRPr lang="en-US"/>
                </a:p>
              </p:txBody>
            </p:sp>
            <p:sp>
              <p:nvSpPr>
                <p:cNvPr id="907271" name="Line 7"/>
                <p:cNvSpPr>
                  <a:spLocks noChangeShapeType="1"/>
                </p:cNvSpPr>
                <p:nvPr/>
              </p:nvSpPr>
              <p:spPr bwMode="auto">
                <a:xfrm>
                  <a:off x="4416" y="1440"/>
                  <a:ext cx="0" cy="2352"/>
                </a:xfrm>
                <a:prstGeom prst="line">
                  <a:avLst/>
                </a:prstGeom>
                <a:noFill/>
                <a:ln w="38100">
                  <a:solidFill>
                    <a:schemeClr val="tx1"/>
                  </a:solidFill>
                  <a:round/>
                  <a:headEnd type="stealth" w="lg" len="lg"/>
                  <a:tailEnd/>
                </a:ln>
                <a:effectLst/>
              </p:spPr>
              <p:txBody>
                <a:bodyPr wrap="none" anchor="ctr"/>
                <a:lstStyle/>
                <a:p>
                  <a:endParaRPr lang="en-US"/>
                </a:p>
              </p:txBody>
            </p:sp>
            <p:sp>
              <p:nvSpPr>
                <p:cNvPr id="907272" name="Line 8"/>
                <p:cNvSpPr>
                  <a:spLocks noChangeShapeType="1"/>
                </p:cNvSpPr>
                <p:nvPr/>
              </p:nvSpPr>
              <p:spPr bwMode="auto">
                <a:xfrm>
                  <a:off x="3760" y="3120"/>
                  <a:ext cx="1248" cy="0"/>
                </a:xfrm>
                <a:prstGeom prst="line">
                  <a:avLst/>
                </a:prstGeom>
                <a:noFill/>
                <a:ln w="57150">
                  <a:solidFill>
                    <a:schemeClr val="hlink"/>
                  </a:solidFill>
                  <a:round/>
                  <a:headEnd type="none" w="sm" len="sm"/>
                  <a:tailEnd type="none" w="sm" len="sm"/>
                </a:ln>
                <a:effectLst/>
              </p:spPr>
              <p:txBody>
                <a:bodyPr wrap="none" anchor="ctr"/>
                <a:lstStyle/>
                <a:p>
                  <a:endParaRPr lang="en-US"/>
                </a:p>
              </p:txBody>
            </p:sp>
            <p:sp>
              <p:nvSpPr>
                <p:cNvPr id="907273" name="Oval 9"/>
                <p:cNvSpPr>
                  <a:spLocks noChangeArrowheads="1"/>
                </p:cNvSpPr>
                <p:nvPr/>
              </p:nvSpPr>
              <p:spPr bwMode="auto">
                <a:xfrm>
                  <a:off x="2832" y="1008"/>
                  <a:ext cx="144" cy="144"/>
                </a:xfrm>
                <a:prstGeom prst="ellipse">
                  <a:avLst/>
                </a:prstGeom>
                <a:solidFill>
                  <a:srgbClr val="D82204"/>
                </a:solidFill>
                <a:ln w="38100">
                  <a:solidFill>
                    <a:srgbClr val="D82204"/>
                  </a:solidFill>
                  <a:round/>
                  <a:headEnd type="none" w="sm" len="sm"/>
                  <a:tailEnd type="none" w="sm" len="sm"/>
                </a:ln>
                <a:effectLst/>
              </p:spPr>
              <p:txBody>
                <a:bodyPr wrap="none" anchor="ctr"/>
                <a:lstStyle/>
                <a:p>
                  <a:endParaRPr lang="en-US"/>
                </a:p>
              </p:txBody>
            </p:sp>
            <p:sp>
              <p:nvSpPr>
                <p:cNvPr id="907274" name="Oval 10"/>
                <p:cNvSpPr>
                  <a:spLocks noChangeArrowheads="1"/>
                </p:cNvSpPr>
                <p:nvPr/>
              </p:nvSpPr>
              <p:spPr bwMode="auto">
                <a:xfrm>
                  <a:off x="3976" y="3048"/>
                  <a:ext cx="144" cy="144"/>
                </a:xfrm>
                <a:prstGeom prst="ellipse">
                  <a:avLst/>
                </a:prstGeom>
                <a:solidFill>
                  <a:schemeClr val="tx2"/>
                </a:solidFill>
                <a:ln w="12700">
                  <a:solidFill>
                    <a:schemeClr val="tx2"/>
                  </a:solidFill>
                  <a:round/>
                  <a:headEnd type="none" w="sm" len="sm"/>
                  <a:tailEnd type="none" w="sm" len="sm"/>
                </a:ln>
                <a:effectLst/>
              </p:spPr>
              <p:txBody>
                <a:bodyPr wrap="none" anchor="ctr"/>
                <a:lstStyle/>
                <a:p>
                  <a:pPr algn="ctr"/>
                  <a:endParaRPr lang="en-US">
                    <a:solidFill>
                      <a:schemeClr val="tx2"/>
                    </a:solidFill>
                  </a:endParaRPr>
                </a:p>
              </p:txBody>
            </p:sp>
            <p:sp>
              <p:nvSpPr>
                <p:cNvPr id="907275" name="Oval 11"/>
                <p:cNvSpPr>
                  <a:spLocks noChangeArrowheads="1"/>
                </p:cNvSpPr>
                <p:nvPr/>
              </p:nvSpPr>
              <p:spPr bwMode="auto">
                <a:xfrm>
                  <a:off x="4344" y="3696"/>
                  <a:ext cx="144" cy="144"/>
                </a:xfrm>
                <a:prstGeom prst="ellipse">
                  <a:avLst/>
                </a:prstGeom>
                <a:solidFill>
                  <a:srgbClr val="0066FF"/>
                </a:solidFill>
                <a:ln w="12700">
                  <a:solidFill>
                    <a:srgbClr val="0066FF"/>
                  </a:solidFill>
                  <a:round/>
                  <a:headEnd type="none" w="sm" len="sm"/>
                  <a:tailEnd type="none" w="sm" len="sm"/>
                </a:ln>
                <a:effectLst/>
              </p:spPr>
              <p:txBody>
                <a:bodyPr wrap="none" anchor="ctr"/>
                <a:lstStyle/>
                <a:p>
                  <a:endParaRPr lang="en-US"/>
                </a:p>
              </p:txBody>
            </p:sp>
          </p:grpSp>
          <p:sp>
            <p:nvSpPr>
              <p:cNvPr id="907276" name="Text Box 12"/>
              <p:cNvSpPr txBox="1">
                <a:spLocks noChangeArrowheads="1"/>
              </p:cNvSpPr>
              <p:nvPr/>
            </p:nvSpPr>
            <p:spPr bwMode="auto">
              <a:xfrm>
                <a:off x="4502" y="3287"/>
                <a:ext cx="1056" cy="231"/>
              </a:xfrm>
              <a:prstGeom prst="rect">
                <a:avLst/>
              </a:prstGeom>
              <a:noFill/>
              <a:ln w="12700">
                <a:noFill/>
                <a:miter lim="800000"/>
                <a:headEnd type="none" w="sm" len="sm"/>
                <a:tailEnd type="none" w="sm" len="sm"/>
              </a:ln>
              <a:effectLst/>
            </p:spPr>
            <p:txBody>
              <a:bodyPr wrap="none">
                <a:spAutoFit/>
              </a:bodyPr>
              <a:lstStyle/>
              <a:p>
                <a:r>
                  <a:rPr lang="en-US" b="0" i="1"/>
                  <a:t>f = focal length</a:t>
                </a:r>
                <a:endParaRPr lang="en-US"/>
              </a:p>
            </p:txBody>
          </p:sp>
          <p:sp>
            <p:nvSpPr>
              <p:cNvPr id="907277" name="Text Box 13"/>
              <p:cNvSpPr txBox="1">
                <a:spLocks noChangeArrowheads="1"/>
              </p:cNvSpPr>
              <p:nvPr/>
            </p:nvSpPr>
            <p:spPr bwMode="auto">
              <a:xfrm>
                <a:off x="3888" y="3848"/>
                <a:ext cx="1220" cy="231"/>
              </a:xfrm>
              <a:prstGeom prst="rect">
                <a:avLst/>
              </a:prstGeom>
              <a:noFill/>
              <a:ln w="12700">
                <a:noFill/>
                <a:miter lim="800000"/>
                <a:headEnd type="none" w="sm" len="sm"/>
                <a:tailEnd type="none" w="sm" len="sm"/>
              </a:ln>
              <a:effectLst/>
            </p:spPr>
            <p:txBody>
              <a:bodyPr wrap="none">
                <a:spAutoFit/>
              </a:bodyPr>
              <a:lstStyle/>
              <a:p>
                <a:r>
                  <a:rPr lang="en-US" b="0" i="1" dirty="0">
                    <a:solidFill>
                      <a:srgbClr val="FF0000"/>
                    </a:solidFill>
                  </a:rPr>
                  <a:t>Optical Center O</a:t>
                </a:r>
                <a:r>
                  <a:rPr lang="en-US" b="0" i="1" baseline="-25000" dirty="0">
                    <a:solidFill>
                      <a:srgbClr val="FF0000"/>
                    </a:solidFill>
                  </a:rPr>
                  <a:t>r</a:t>
                </a:r>
                <a:endParaRPr lang="en-US" baseline="-25000" dirty="0">
                  <a:solidFill>
                    <a:srgbClr val="FF0000"/>
                  </a:solidFill>
                </a:endParaRPr>
              </a:p>
            </p:txBody>
          </p:sp>
          <p:sp>
            <p:nvSpPr>
              <p:cNvPr id="907278" name="Text Box 14"/>
              <p:cNvSpPr txBox="1">
                <a:spLocks noChangeArrowheads="1"/>
              </p:cNvSpPr>
              <p:nvPr/>
            </p:nvSpPr>
            <p:spPr bwMode="auto">
              <a:xfrm>
                <a:off x="3552" y="3177"/>
                <a:ext cx="611" cy="231"/>
              </a:xfrm>
              <a:prstGeom prst="rect">
                <a:avLst/>
              </a:prstGeom>
              <a:noFill/>
              <a:ln w="12700">
                <a:noFill/>
                <a:miter lim="800000"/>
                <a:headEnd type="none" w="sm" len="sm"/>
                <a:tailEnd type="none" w="sm" len="sm"/>
              </a:ln>
              <a:effectLst/>
            </p:spPr>
            <p:txBody>
              <a:bodyPr wrap="none">
                <a:spAutoFit/>
              </a:bodyPr>
              <a:lstStyle/>
              <a:p>
                <a:r>
                  <a:rPr lang="en-US">
                    <a:solidFill>
                      <a:schemeClr val="tx2"/>
                    </a:solidFill>
                  </a:rPr>
                  <a:t>p</a:t>
                </a:r>
                <a:r>
                  <a:rPr lang="en-US" baseline="-2000">
                    <a:solidFill>
                      <a:schemeClr val="tx2"/>
                    </a:solidFill>
                  </a:rPr>
                  <a:t>r</a:t>
                </a:r>
                <a:r>
                  <a:rPr lang="en-US">
                    <a:solidFill>
                      <a:schemeClr val="tx2"/>
                    </a:solidFill>
                  </a:rPr>
                  <a:t>(x</a:t>
                </a:r>
                <a:r>
                  <a:rPr lang="en-US" baseline="-25000">
                    <a:solidFill>
                      <a:schemeClr val="tx2"/>
                    </a:solidFill>
                  </a:rPr>
                  <a:t>r</a:t>
                </a:r>
                <a:r>
                  <a:rPr lang="en-US">
                    <a:solidFill>
                      <a:schemeClr val="tx2"/>
                    </a:solidFill>
                  </a:rPr>
                  <a:t>,y</a:t>
                </a:r>
                <a:r>
                  <a:rPr lang="en-US" baseline="-25000">
                    <a:solidFill>
                      <a:schemeClr val="tx2"/>
                    </a:solidFill>
                  </a:rPr>
                  <a:t>r</a:t>
                </a:r>
                <a:r>
                  <a:rPr lang="en-US">
                    <a:solidFill>
                      <a:schemeClr val="tx2"/>
                    </a:solidFill>
                  </a:rPr>
                  <a:t>)</a:t>
                </a:r>
              </a:p>
            </p:txBody>
          </p:sp>
          <p:sp>
            <p:nvSpPr>
              <p:cNvPr id="907279" name="Text Box 15"/>
              <p:cNvSpPr txBox="1">
                <a:spLocks noChangeArrowheads="1"/>
              </p:cNvSpPr>
              <p:nvPr/>
            </p:nvSpPr>
            <p:spPr bwMode="auto">
              <a:xfrm>
                <a:off x="4464" y="2889"/>
                <a:ext cx="908" cy="231"/>
              </a:xfrm>
              <a:prstGeom prst="rect">
                <a:avLst/>
              </a:prstGeom>
              <a:noFill/>
              <a:ln w="12700">
                <a:noFill/>
                <a:miter lim="800000"/>
                <a:headEnd type="none" w="sm" len="sm"/>
                <a:tailEnd type="none" w="sm" len="sm"/>
              </a:ln>
              <a:effectLst/>
            </p:spPr>
            <p:txBody>
              <a:bodyPr wrap="none">
                <a:spAutoFit/>
              </a:bodyPr>
              <a:lstStyle/>
              <a:p>
                <a:r>
                  <a:rPr lang="en-US" b="0">
                    <a:solidFill>
                      <a:schemeClr val="hlink"/>
                    </a:solidFill>
                  </a:rPr>
                  <a:t>Image plane</a:t>
                </a:r>
              </a:p>
            </p:txBody>
          </p:sp>
        </p:grpSp>
        <p:sp>
          <p:nvSpPr>
            <p:cNvPr id="907293" name="Text Box 29"/>
            <p:cNvSpPr txBox="1">
              <a:spLocks noChangeArrowheads="1"/>
            </p:cNvSpPr>
            <p:nvPr/>
          </p:nvSpPr>
          <p:spPr bwMode="auto">
            <a:xfrm>
              <a:off x="4032" y="3984"/>
              <a:ext cx="1236" cy="231"/>
            </a:xfrm>
            <a:prstGeom prst="rect">
              <a:avLst/>
            </a:prstGeom>
            <a:noFill/>
            <a:ln w="12700">
              <a:noFill/>
              <a:miter lim="800000"/>
              <a:headEnd type="none" w="sm" len="sm"/>
              <a:tailEnd type="none" w="sm" len="sm"/>
            </a:ln>
            <a:effectLst/>
          </p:spPr>
          <p:txBody>
            <a:bodyPr>
              <a:spAutoFit/>
            </a:bodyPr>
            <a:lstStyle/>
            <a:p>
              <a:r>
                <a:rPr lang="en-US"/>
                <a:t>RIGHT CAMERA</a:t>
              </a:r>
            </a:p>
          </p:txBody>
        </p:sp>
        <p:sp>
          <p:nvSpPr>
            <p:cNvPr id="907307" name="Line 43"/>
            <p:cNvSpPr>
              <a:spLocks noChangeShapeType="1"/>
            </p:cNvSpPr>
            <p:nvPr/>
          </p:nvSpPr>
          <p:spPr bwMode="auto">
            <a:xfrm flipH="1">
              <a:off x="3895" y="3456"/>
              <a:ext cx="1056" cy="0"/>
            </a:xfrm>
            <a:prstGeom prst="line">
              <a:avLst/>
            </a:prstGeom>
            <a:noFill/>
            <a:ln w="34925">
              <a:solidFill>
                <a:schemeClr val="tx1"/>
              </a:solidFill>
              <a:round/>
              <a:headEnd type="none" w="sm" len="sm"/>
              <a:tailEnd type="stealth" w="lg" len="lg"/>
            </a:ln>
            <a:effectLst/>
          </p:spPr>
          <p:txBody>
            <a:bodyPr/>
            <a:lstStyle/>
            <a:p>
              <a:endParaRPr lang="en-US"/>
            </a:p>
          </p:txBody>
        </p:sp>
      </p:grpSp>
      <p:graphicFrame>
        <p:nvGraphicFramePr>
          <p:cNvPr id="907308" name="Object 44"/>
          <p:cNvGraphicFramePr>
            <a:graphicFrameLocks noChangeAspect="1"/>
          </p:cNvGraphicFramePr>
          <p:nvPr/>
        </p:nvGraphicFramePr>
        <p:xfrm>
          <a:off x="3857625" y="3097213"/>
          <a:ext cx="1579563" cy="754062"/>
        </p:xfrm>
        <a:graphic>
          <a:graphicData uri="http://schemas.openxmlformats.org/presentationml/2006/ole">
            <mc:AlternateContent xmlns:mc="http://schemas.openxmlformats.org/markup-compatibility/2006">
              <mc:Choice xmlns:v="urn:schemas-microsoft-com:vml" Requires="v">
                <p:oleObj spid="_x0000_s1123" name="Equation" r:id="rId3" imgW="825480" imgH="393480" progId="Equation.3">
                  <p:embed/>
                </p:oleObj>
              </mc:Choice>
              <mc:Fallback>
                <p:oleObj name="Equation" r:id="rId3" imgW="82548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7625" y="3097213"/>
                        <a:ext cx="1579563" cy="754062"/>
                      </a:xfrm>
                      <a:prstGeom prst="rect">
                        <a:avLst/>
                      </a:prstGeom>
                      <a:solidFill>
                        <a:srgbClr val="FF99CC"/>
                      </a:solidFill>
                    </p:spPr>
                  </p:pic>
                </p:oleObj>
              </mc:Fallback>
            </mc:AlternateContent>
          </a:graphicData>
        </a:graphic>
      </p:graphicFrame>
      <p:sp>
        <p:nvSpPr>
          <p:cNvPr id="907309" name="Text Box 45"/>
          <p:cNvSpPr txBox="1">
            <a:spLocks noChangeArrowheads="1"/>
          </p:cNvSpPr>
          <p:nvPr/>
        </p:nvSpPr>
        <p:spPr bwMode="auto">
          <a:xfrm>
            <a:off x="7239000" y="2819400"/>
            <a:ext cx="1689886" cy="830997"/>
          </a:xfrm>
          <a:prstGeom prst="rect">
            <a:avLst/>
          </a:prstGeom>
          <a:noFill/>
          <a:ln w="12700">
            <a:noFill/>
            <a:miter lim="800000"/>
            <a:headEnd type="none" w="sm" len="sm"/>
            <a:tailEnd type="none" w="sm" len="sm"/>
          </a:ln>
          <a:effectLst/>
        </p:spPr>
        <p:txBody>
          <a:bodyPr wrap="none">
            <a:spAutoFit/>
          </a:bodyPr>
          <a:lstStyle/>
          <a:p>
            <a:r>
              <a:rPr lang="en-US" sz="2400" dirty="0"/>
              <a:t>Disparity: </a:t>
            </a:r>
          </a:p>
          <a:p>
            <a:r>
              <a:rPr lang="en-US" sz="2400" dirty="0"/>
              <a:t>d = </a:t>
            </a:r>
            <a:r>
              <a:rPr lang="en-US" sz="2400" dirty="0" err="1"/>
              <a:t>x</a:t>
            </a:r>
            <a:r>
              <a:rPr lang="en-US" sz="2400" baseline="-20000" dirty="0" err="1"/>
              <a:t>r</a:t>
            </a:r>
            <a:r>
              <a:rPr lang="en-US" sz="2400" dirty="0"/>
              <a:t> - x</a:t>
            </a:r>
            <a:r>
              <a:rPr lang="en-US" sz="2400" baseline="-20000" dirty="0"/>
              <a:t>l </a:t>
            </a:r>
            <a:endParaRPr lang="en-US" sz="2400" dirty="0"/>
          </a:p>
        </p:txBody>
      </p:sp>
      <p:sp>
        <p:nvSpPr>
          <p:cNvPr id="907312" name="Line 48"/>
          <p:cNvSpPr>
            <a:spLocks noChangeShapeType="1"/>
          </p:cNvSpPr>
          <p:nvPr/>
        </p:nvSpPr>
        <p:spPr bwMode="auto">
          <a:xfrm flipV="1">
            <a:off x="5562600" y="3124200"/>
            <a:ext cx="1752600" cy="609600"/>
          </a:xfrm>
          <a:prstGeom prst="line">
            <a:avLst/>
          </a:prstGeom>
          <a:noFill/>
          <a:ln w="22225">
            <a:solidFill>
              <a:srgbClr val="0000FF"/>
            </a:solidFill>
            <a:round/>
            <a:headEnd type="none" w="sm" len="sm"/>
            <a:tailEnd type="stealth" w="lg" len="lg"/>
          </a:ln>
          <a:effectLst/>
        </p:spPr>
        <p:txBody>
          <a:bodyPr/>
          <a:lstStyle/>
          <a:p>
            <a:endParaRPr lang="en-US"/>
          </a:p>
        </p:txBody>
      </p:sp>
    </p:spTree>
    <p:extLst>
      <p:ext uri="{BB962C8B-B14F-4D97-AF65-F5344CB8AC3E}">
        <p14:creationId xmlns:p14="http://schemas.microsoft.com/office/powerpoint/2010/main" val="25392370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794" name="Rectangle 2"/>
          <p:cNvSpPr>
            <a:spLocks noGrp="1" noChangeArrowheads="1"/>
          </p:cNvSpPr>
          <p:nvPr>
            <p:ph type="title"/>
          </p:nvPr>
        </p:nvSpPr>
        <p:spPr>
          <a:xfrm>
            <a:off x="381000" y="285750"/>
            <a:ext cx="8686800" cy="609600"/>
          </a:xfrm>
        </p:spPr>
        <p:txBody>
          <a:bodyPr/>
          <a:lstStyle/>
          <a:p>
            <a:r>
              <a:rPr lang="en-US" dirty="0"/>
              <a:t>Disparity vs. Baseline</a:t>
            </a:r>
          </a:p>
        </p:txBody>
      </p:sp>
      <p:sp>
        <p:nvSpPr>
          <p:cNvPr id="929795" name="Text Box 3"/>
          <p:cNvSpPr txBox="1">
            <a:spLocks noChangeArrowheads="1"/>
          </p:cNvSpPr>
          <p:nvPr/>
        </p:nvSpPr>
        <p:spPr bwMode="auto">
          <a:xfrm>
            <a:off x="4721225" y="990600"/>
            <a:ext cx="1060450" cy="366713"/>
          </a:xfrm>
          <a:prstGeom prst="rect">
            <a:avLst/>
          </a:prstGeom>
          <a:noFill/>
          <a:ln w="12700">
            <a:noFill/>
            <a:miter lim="800000"/>
            <a:headEnd type="none" w="sm" len="sm"/>
            <a:tailEnd type="none" w="sm" len="sm"/>
          </a:ln>
          <a:effectLst/>
        </p:spPr>
        <p:txBody>
          <a:bodyPr wrap="none">
            <a:spAutoFit/>
          </a:bodyPr>
          <a:lstStyle/>
          <a:p>
            <a:r>
              <a:rPr lang="en-US">
                <a:solidFill>
                  <a:srgbClr val="D82204"/>
                </a:solidFill>
              </a:rPr>
              <a:t>P(X,Y,Z)</a:t>
            </a:r>
          </a:p>
        </p:txBody>
      </p:sp>
      <p:grpSp>
        <p:nvGrpSpPr>
          <p:cNvPr id="929796" name="Group 4"/>
          <p:cNvGrpSpPr>
            <a:grpSpLocks/>
          </p:cNvGrpSpPr>
          <p:nvPr/>
        </p:nvGrpSpPr>
        <p:grpSpPr bwMode="auto">
          <a:xfrm>
            <a:off x="381000" y="1077913"/>
            <a:ext cx="4343400" cy="5613400"/>
            <a:chOff x="240" y="679"/>
            <a:chExt cx="2736" cy="3536"/>
          </a:xfrm>
        </p:grpSpPr>
        <p:sp>
          <p:nvSpPr>
            <p:cNvPr id="929797" name="Line 5"/>
            <p:cNvSpPr>
              <a:spLocks noChangeShapeType="1"/>
            </p:cNvSpPr>
            <p:nvPr/>
          </p:nvSpPr>
          <p:spPr bwMode="auto">
            <a:xfrm flipH="1">
              <a:off x="853" y="3468"/>
              <a:ext cx="1056" cy="0"/>
            </a:xfrm>
            <a:prstGeom prst="line">
              <a:avLst/>
            </a:prstGeom>
            <a:noFill/>
            <a:ln w="34925">
              <a:solidFill>
                <a:schemeClr val="tx1"/>
              </a:solidFill>
              <a:round/>
              <a:headEnd type="none" w="sm" len="sm"/>
              <a:tailEnd type="stealth" w="lg" len="lg"/>
            </a:ln>
            <a:effectLst/>
          </p:spPr>
          <p:txBody>
            <a:bodyPr/>
            <a:lstStyle/>
            <a:p>
              <a:endParaRPr lang="en-US"/>
            </a:p>
          </p:txBody>
        </p:sp>
        <p:grpSp>
          <p:nvGrpSpPr>
            <p:cNvPr id="929798" name="Group 6"/>
            <p:cNvGrpSpPr>
              <a:grpSpLocks/>
            </p:cNvGrpSpPr>
            <p:nvPr/>
          </p:nvGrpSpPr>
          <p:grpSpPr bwMode="auto">
            <a:xfrm>
              <a:off x="240" y="679"/>
              <a:ext cx="2736" cy="3071"/>
              <a:chOff x="240" y="1008"/>
              <a:chExt cx="2736" cy="3071"/>
            </a:xfrm>
          </p:grpSpPr>
          <p:grpSp>
            <p:nvGrpSpPr>
              <p:cNvPr id="929799" name="Group 7"/>
              <p:cNvGrpSpPr>
                <a:grpSpLocks/>
              </p:cNvGrpSpPr>
              <p:nvPr/>
            </p:nvGrpSpPr>
            <p:grpSpPr bwMode="auto">
              <a:xfrm flipH="1">
                <a:off x="800" y="1008"/>
                <a:ext cx="2176" cy="2832"/>
                <a:chOff x="2832" y="1008"/>
                <a:chExt cx="2176" cy="2832"/>
              </a:xfrm>
            </p:grpSpPr>
            <p:sp>
              <p:nvSpPr>
                <p:cNvPr id="929800" name="Line 8"/>
                <p:cNvSpPr>
                  <a:spLocks noChangeShapeType="1"/>
                </p:cNvSpPr>
                <p:nvPr/>
              </p:nvSpPr>
              <p:spPr bwMode="auto">
                <a:xfrm>
                  <a:off x="2894" y="1090"/>
                  <a:ext cx="1522" cy="2702"/>
                </a:xfrm>
                <a:prstGeom prst="line">
                  <a:avLst/>
                </a:prstGeom>
                <a:noFill/>
                <a:ln w="38100">
                  <a:solidFill>
                    <a:schemeClr val="tx1"/>
                  </a:solidFill>
                  <a:prstDash val="dash"/>
                  <a:round/>
                  <a:headEnd type="none" w="sm" len="sm"/>
                  <a:tailEnd type="none" w="sm" len="sm"/>
                </a:ln>
                <a:effectLst/>
              </p:spPr>
              <p:txBody>
                <a:bodyPr wrap="none" anchor="ctr"/>
                <a:lstStyle/>
                <a:p>
                  <a:endParaRPr lang="en-US"/>
                </a:p>
              </p:txBody>
            </p:sp>
            <p:sp>
              <p:nvSpPr>
                <p:cNvPr id="929801" name="Line 9"/>
                <p:cNvSpPr>
                  <a:spLocks noChangeShapeType="1"/>
                </p:cNvSpPr>
                <p:nvPr/>
              </p:nvSpPr>
              <p:spPr bwMode="auto">
                <a:xfrm>
                  <a:off x="4416" y="1440"/>
                  <a:ext cx="0" cy="2352"/>
                </a:xfrm>
                <a:prstGeom prst="line">
                  <a:avLst/>
                </a:prstGeom>
                <a:noFill/>
                <a:ln w="38100">
                  <a:solidFill>
                    <a:schemeClr val="tx1"/>
                  </a:solidFill>
                  <a:round/>
                  <a:headEnd type="stealth" w="lg" len="lg"/>
                  <a:tailEnd/>
                </a:ln>
                <a:effectLst/>
              </p:spPr>
              <p:txBody>
                <a:bodyPr wrap="none" anchor="ctr"/>
                <a:lstStyle/>
                <a:p>
                  <a:endParaRPr lang="en-US"/>
                </a:p>
              </p:txBody>
            </p:sp>
            <p:sp>
              <p:nvSpPr>
                <p:cNvPr id="929802" name="Line 10"/>
                <p:cNvSpPr>
                  <a:spLocks noChangeShapeType="1"/>
                </p:cNvSpPr>
                <p:nvPr/>
              </p:nvSpPr>
              <p:spPr bwMode="auto">
                <a:xfrm>
                  <a:off x="3760" y="3120"/>
                  <a:ext cx="1248" cy="0"/>
                </a:xfrm>
                <a:prstGeom prst="line">
                  <a:avLst/>
                </a:prstGeom>
                <a:noFill/>
                <a:ln w="57150">
                  <a:solidFill>
                    <a:schemeClr val="hlink"/>
                  </a:solidFill>
                  <a:round/>
                  <a:headEnd type="none" w="sm" len="sm"/>
                  <a:tailEnd type="none" w="sm" len="sm"/>
                </a:ln>
                <a:effectLst/>
              </p:spPr>
              <p:txBody>
                <a:bodyPr wrap="none" anchor="ctr"/>
                <a:lstStyle/>
                <a:p>
                  <a:endParaRPr lang="en-US"/>
                </a:p>
              </p:txBody>
            </p:sp>
            <p:sp>
              <p:nvSpPr>
                <p:cNvPr id="929803" name="Oval 11"/>
                <p:cNvSpPr>
                  <a:spLocks noChangeArrowheads="1"/>
                </p:cNvSpPr>
                <p:nvPr/>
              </p:nvSpPr>
              <p:spPr bwMode="auto">
                <a:xfrm>
                  <a:off x="2832" y="1008"/>
                  <a:ext cx="144" cy="144"/>
                </a:xfrm>
                <a:prstGeom prst="ellipse">
                  <a:avLst/>
                </a:prstGeom>
                <a:solidFill>
                  <a:srgbClr val="D82204"/>
                </a:solidFill>
                <a:ln w="38100">
                  <a:solidFill>
                    <a:srgbClr val="D82204"/>
                  </a:solidFill>
                  <a:round/>
                  <a:headEnd type="none" w="sm" len="sm"/>
                  <a:tailEnd type="none" w="sm" len="sm"/>
                </a:ln>
                <a:effectLst/>
              </p:spPr>
              <p:txBody>
                <a:bodyPr wrap="none" anchor="ctr"/>
                <a:lstStyle/>
                <a:p>
                  <a:endParaRPr lang="en-US"/>
                </a:p>
              </p:txBody>
            </p:sp>
            <p:sp>
              <p:nvSpPr>
                <p:cNvPr id="929804" name="Oval 12"/>
                <p:cNvSpPr>
                  <a:spLocks noChangeArrowheads="1"/>
                </p:cNvSpPr>
                <p:nvPr/>
              </p:nvSpPr>
              <p:spPr bwMode="auto">
                <a:xfrm>
                  <a:off x="3976" y="3048"/>
                  <a:ext cx="144" cy="144"/>
                </a:xfrm>
                <a:prstGeom prst="ellipse">
                  <a:avLst/>
                </a:prstGeom>
                <a:solidFill>
                  <a:schemeClr val="tx2"/>
                </a:solidFill>
                <a:ln w="12700">
                  <a:solidFill>
                    <a:schemeClr val="tx2"/>
                  </a:solidFill>
                  <a:round/>
                  <a:headEnd type="none" w="sm" len="sm"/>
                  <a:tailEnd type="none" w="sm" len="sm"/>
                </a:ln>
                <a:effectLst/>
              </p:spPr>
              <p:txBody>
                <a:bodyPr wrap="none" anchor="ctr"/>
                <a:lstStyle/>
                <a:p>
                  <a:pPr algn="ctr"/>
                  <a:endParaRPr lang="en-US">
                    <a:solidFill>
                      <a:schemeClr val="tx2"/>
                    </a:solidFill>
                  </a:endParaRPr>
                </a:p>
              </p:txBody>
            </p:sp>
            <p:sp>
              <p:nvSpPr>
                <p:cNvPr id="929805" name="Oval 13"/>
                <p:cNvSpPr>
                  <a:spLocks noChangeArrowheads="1"/>
                </p:cNvSpPr>
                <p:nvPr/>
              </p:nvSpPr>
              <p:spPr bwMode="auto">
                <a:xfrm>
                  <a:off x="4344" y="3696"/>
                  <a:ext cx="144" cy="144"/>
                </a:xfrm>
                <a:prstGeom prst="ellipse">
                  <a:avLst/>
                </a:prstGeom>
                <a:solidFill>
                  <a:srgbClr val="0066FF"/>
                </a:solidFill>
                <a:ln w="12700">
                  <a:solidFill>
                    <a:srgbClr val="0066FF"/>
                  </a:solidFill>
                  <a:round/>
                  <a:headEnd type="none" w="sm" len="sm"/>
                  <a:tailEnd type="none" w="sm" len="sm"/>
                </a:ln>
                <a:effectLst/>
              </p:spPr>
              <p:txBody>
                <a:bodyPr wrap="none" anchor="ctr"/>
                <a:lstStyle/>
                <a:p>
                  <a:endParaRPr lang="en-US"/>
                </a:p>
              </p:txBody>
            </p:sp>
          </p:grpSp>
          <p:sp>
            <p:nvSpPr>
              <p:cNvPr id="929806" name="Text Box 14"/>
              <p:cNvSpPr txBox="1">
                <a:spLocks noChangeArrowheads="1"/>
              </p:cNvSpPr>
              <p:nvPr/>
            </p:nvSpPr>
            <p:spPr bwMode="auto">
              <a:xfrm>
                <a:off x="1776" y="3168"/>
                <a:ext cx="581" cy="231"/>
              </a:xfrm>
              <a:prstGeom prst="rect">
                <a:avLst/>
              </a:prstGeom>
              <a:noFill/>
              <a:ln w="12700">
                <a:noFill/>
                <a:miter lim="800000"/>
                <a:headEnd type="none" w="sm" len="sm"/>
                <a:tailEnd type="none" w="sm" len="sm"/>
              </a:ln>
              <a:effectLst/>
            </p:spPr>
            <p:txBody>
              <a:bodyPr wrap="none">
                <a:spAutoFit/>
              </a:bodyPr>
              <a:lstStyle/>
              <a:p>
                <a:r>
                  <a:rPr lang="en-US">
                    <a:solidFill>
                      <a:schemeClr val="tx2"/>
                    </a:solidFill>
                  </a:rPr>
                  <a:t>p</a:t>
                </a:r>
                <a:r>
                  <a:rPr lang="en-US" baseline="-20000">
                    <a:solidFill>
                      <a:schemeClr val="tx2"/>
                    </a:solidFill>
                  </a:rPr>
                  <a:t>l</a:t>
                </a:r>
                <a:r>
                  <a:rPr lang="en-US">
                    <a:solidFill>
                      <a:schemeClr val="tx2"/>
                    </a:solidFill>
                  </a:rPr>
                  <a:t>(x</a:t>
                </a:r>
                <a:r>
                  <a:rPr lang="en-US" baseline="-25000">
                    <a:solidFill>
                      <a:schemeClr val="tx2"/>
                    </a:solidFill>
                  </a:rPr>
                  <a:t>l</a:t>
                </a:r>
                <a:r>
                  <a:rPr lang="en-US">
                    <a:solidFill>
                      <a:schemeClr val="tx2"/>
                    </a:solidFill>
                  </a:rPr>
                  <a:t>,y</a:t>
                </a:r>
                <a:r>
                  <a:rPr lang="en-US" baseline="-25000">
                    <a:solidFill>
                      <a:schemeClr val="tx2"/>
                    </a:solidFill>
                  </a:rPr>
                  <a:t>l</a:t>
                </a:r>
                <a:r>
                  <a:rPr lang="en-US">
                    <a:solidFill>
                      <a:schemeClr val="tx2"/>
                    </a:solidFill>
                  </a:rPr>
                  <a:t>)</a:t>
                </a:r>
              </a:p>
            </p:txBody>
          </p:sp>
          <p:sp>
            <p:nvSpPr>
              <p:cNvPr id="929807" name="Text Box 15"/>
              <p:cNvSpPr txBox="1">
                <a:spLocks noChangeArrowheads="1"/>
              </p:cNvSpPr>
              <p:nvPr/>
            </p:nvSpPr>
            <p:spPr bwMode="auto">
              <a:xfrm>
                <a:off x="720" y="3848"/>
                <a:ext cx="1228" cy="231"/>
              </a:xfrm>
              <a:prstGeom prst="rect">
                <a:avLst/>
              </a:prstGeom>
              <a:noFill/>
              <a:ln w="12700">
                <a:noFill/>
                <a:miter lim="800000"/>
                <a:headEnd type="none" w="sm" len="sm"/>
                <a:tailEnd type="none" w="sm" len="sm"/>
              </a:ln>
              <a:effectLst/>
            </p:spPr>
            <p:txBody>
              <a:bodyPr>
                <a:spAutoFit/>
              </a:bodyPr>
              <a:lstStyle/>
              <a:p>
                <a:r>
                  <a:rPr lang="en-US" b="0" i="1" dirty="0">
                    <a:solidFill>
                      <a:srgbClr val="FF0000"/>
                    </a:solidFill>
                  </a:rPr>
                  <a:t>Optical Center </a:t>
                </a:r>
                <a:r>
                  <a:rPr lang="en-US" b="0" i="1" dirty="0" err="1">
                    <a:solidFill>
                      <a:srgbClr val="FF0000"/>
                    </a:solidFill>
                  </a:rPr>
                  <a:t>O</a:t>
                </a:r>
                <a:r>
                  <a:rPr lang="en-US" b="0" i="1" baseline="-25000" dirty="0" err="1">
                    <a:solidFill>
                      <a:srgbClr val="FF0000"/>
                    </a:solidFill>
                  </a:rPr>
                  <a:t>l</a:t>
                </a:r>
                <a:endParaRPr lang="en-US" baseline="-25000" dirty="0">
                  <a:solidFill>
                    <a:srgbClr val="FF0000"/>
                  </a:solidFill>
                </a:endParaRPr>
              </a:p>
            </p:txBody>
          </p:sp>
          <p:sp>
            <p:nvSpPr>
              <p:cNvPr id="929808" name="Text Box 16"/>
              <p:cNvSpPr txBox="1">
                <a:spLocks noChangeArrowheads="1"/>
              </p:cNvSpPr>
              <p:nvPr/>
            </p:nvSpPr>
            <p:spPr bwMode="auto">
              <a:xfrm>
                <a:off x="240" y="3264"/>
                <a:ext cx="1056" cy="231"/>
              </a:xfrm>
              <a:prstGeom prst="rect">
                <a:avLst/>
              </a:prstGeom>
              <a:noFill/>
              <a:ln w="12700">
                <a:noFill/>
                <a:miter lim="800000"/>
                <a:headEnd type="none" w="sm" len="sm"/>
                <a:tailEnd type="none" w="sm" len="sm"/>
              </a:ln>
              <a:effectLst/>
            </p:spPr>
            <p:txBody>
              <a:bodyPr wrap="none">
                <a:spAutoFit/>
              </a:bodyPr>
              <a:lstStyle/>
              <a:p>
                <a:r>
                  <a:rPr lang="en-US" b="0" i="1"/>
                  <a:t>f = focal length</a:t>
                </a:r>
                <a:endParaRPr lang="en-US"/>
              </a:p>
            </p:txBody>
          </p:sp>
          <p:sp>
            <p:nvSpPr>
              <p:cNvPr id="929809" name="Text Box 17"/>
              <p:cNvSpPr txBox="1">
                <a:spLocks noChangeArrowheads="1"/>
              </p:cNvSpPr>
              <p:nvPr/>
            </p:nvSpPr>
            <p:spPr bwMode="auto">
              <a:xfrm>
                <a:off x="608" y="2889"/>
                <a:ext cx="908" cy="231"/>
              </a:xfrm>
              <a:prstGeom prst="rect">
                <a:avLst/>
              </a:prstGeom>
              <a:noFill/>
              <a:ln w="12700">
                <a:noFill/>
                <a:miter lim="800000"/>
                <a:headEnd type="none" w="sm" len="sm"/>
                <a:tailEnd type="none" w="sm" len="sm"/>
              </a:ln>
              <a:effectLst/>
            </p:spPr>
            <p:txBody>
              <a:bodyPr wrap="none">
                <a:spAutoFit/>
              </a:bodyPr>
              <a:lstStyle/>
              <a:p>
                <a:r>
                  <a:rPr lang="en-US" b="0">
                    <a:solidFill>
                      <a:schemeClr val="hlink"/>
                    </a:solidFill>
                  </a:rPr>
                  <a:t>Image plane</a:t>
                </a:r>
              </a:p>
            </p:txBody>
          </p:sp>
        </p:grpSp>
        <p:sp>
          <p:nvSpPr>
            <p:cNvPr id="929810" name="Text Box 18"/>
            <p:cNvSpPr txBox="1">
              <a:spLocks noChangeArrowheads="1"/>
            </p:cNvSpPr>
            <p:nvPr/>
          </p:nvSpPr>
          <p:spPr bwMode="auto">
            <a:xfrm>
              <a:off x="384" y="3984"/>
              <a:ext cx="1148" cy="231"/>
            </a:xfrm>
            <a:prstGeom prst="rect">
              <a:avLst/>
            </a:prstGeom>
            <a:noFill/>
            <a:ln w="12700">
              <a:noFill/>
              <a:miter lim="800000"/>
              <a:headEnd type="none" w="sm" len="sm"/>
              <a:tailEnd type="none" w="sm" len="sm"/>
            </a:ln>
            <a:effectLst/>
          </p:spPr>
          <p:txBody>
            <a:bodyPr wrap="none">
              <a:spAutoFit/>
            </a:bodyPr>
            <a:lstStyle/>
            <a:p>
              <a:r>
                <a:rPr lang="en-US"/>
                <a:t>LEFT CAMERA</a:t>
              </a:r>
            </a:p>
          </p:txBody>
        </p:sp>
      </p:grpSp>
      <p:sp>
        <p:nvSpPr>
          <p:cNvPr id="929811" name="Text Box 19"/>
          <p:cNvSpPr txBox="1">
            <a:spLocks noChangeArrowheads="1"/>
          </p:cNvSpPr>
          <p:nvPr/>
        </p:nvSpPr>
        <p:spPr bwMode="auto">
          <a:xfrm>
            <a:off x="3429000" y="5943600"/>
            <a:ext cx="1485900" cy="379413"/>
          </a:xfrm>
          <a:prstGeom prst="rect">
            <a:avLst/>
          </a:prstGeom>
          <a:noFill/>
          <a:ln w="12700">
            <a:solidFill>
              <a:schemeClr val="folHlink"/>
            </a:solidFill>
            <a:miter lim="800000"/>
            <a:headEnd type="none" w="sm" len="sm"/>
            <a:tailEnd type="none" w="sm" len="sm"/>
          </a:ln>
          <a:effectLst/>
        </p:spPr>
        <p:txBody>
          <a:bodyPr wrap="none">
            <a:spAutoFit/>
          </a:bodyPr>
          <a:lstStyle/>
          <a:p>
            <a:r>
              <a:rPr lang="en-US" b="0" dirty="0">
                <a:solidFill>
                  <a:srgbClr val="0000FF"/>
                </a:solidFill>
              </a:rPr>
              <a:t>B = Baseline</a:t>
            </a:r>
          </a:p>
        </p:txBody>
      </p:sp>
      <p:grpSp>
        <p:nvGrpSpPr>
          <p:cNvPr id="929812" name="Group 20"/>
          <p:cNvGrpSpPr>
            <a:grpSpLocks/>
          </p:cNvGrpSpPr>
          <p:nvPr/>
        </p:nvGrpSpPr>
        <p:grpSpPr bwMode="auto">
          <a:xfrm>
            <a:off x="2209800" y="5954713"/>
            <a:ext cx="3814763" cy="228600"/>
            <a:chOff x="1392" y="4080"/>
            <a:chExt cx="3024" cy="144"/>
          </a:xfrm>
        </p:grpSpPr>
        <p:sp>
          <p:nvSpPr>
            <p:cNvPr id="929813" name="Line 21"/>
            <p:cNvSpPr>
              <a:spLocks noChangeShapeType="1"/>
            </p:cNvSpPr>
            <p:nvPr/>
          </p:nvSpPr>
          <p:spPr bwMode="auto">
            <a:xfrm>
              <a:off x="1392" y="4080"/>
              <a:ext cx="0" cy="144"/>
            </a:xfrm>
            <a:prstGeom prst="line">
              <a:avLst/>
            </a:prstGeom>
            <a:noFill/>
            <a:ln w="12700">
              <a:solidFill>
                <a:srgbClr val="0000FF"/>
              </a:solidFill>
              <a:round/>
              <a:headEnd type="none" w="sm" len="sm"/>
              <a:tailEnd type="none" w="sm" len="sm"/>
            </a:ln>
            <a:effectLst/>
          </p:spPr>
          <p:txBody>
            <a:bodyPr wrap="none" anchor="ctr"/>
            <a:lstStyle/>
            <a:p>
              <a:endParaRPr lang="en-US"/>
            </a:p>
          </p:txBody>
        </p:sp>
        <p:sp>
          <p:nvSpPr>
            <p:cNvPr id="929814" name="Line 22"/>
            <p:cNvSpPr>
              <a:spLocks noChangeShapeType="1"/>
            </p:cNvSpPr>
            <p:nvPr/>
          </p:nvSpPr>
          <p:spPr bwMode="auto">
            <a:xfrm>
              <a:off x="4416" y="4080"/>
              <a:ext cx="0" cy="144"/>
            </a:xfrm>
            <a:prstGeom prst="line">
              <a:avLst/>
            </a:prstGeom>
            <a:noFill/>
            <a:ln w="12700">
              <a:solidFill>
                <a:srgbClr val="0000FF"/>
              </a:solidFill>
              <a:round/>
              <a:headEnd type="none" w="sm" len="sm"/>
              <a:tailEnd type="none" w="sm" len="sm"/>
            </a:ln>
            <a:effectLst/>
          </p:spPr>
          <p:txBody>
            <a:bodyPr wrap="none" anchor="ctr"/>
            <a:lstStyle/>
            <a:p>
              <a:endParaRPr lang="en-US"/>
            </a:p>
          </p:txBody>
        </p:sp>
        <p:sp>
          <p:nvSpPr>
            <p:cNvPr id="929815" name="Line 23"/>
            <p:cNvSpPr>
              <a:spLocks noChangeShapeType="1"/>
            </p:cNvSpPr>
            <p:nvPr/>
          </p:nvSpPr>
          <p:spPr bwMode="auto">
            <a:xfrm>
              <a:off x="3456" y="4176"/>
              <a:ext cx="912" cy="0"/>
            </a:xfrm>
            <a:prstGeom prst="line">
              <a:avLst/>
            </a:prstGeom>
            <a:noFill/>
            <a:ln w="12700">
              <a:solidFill>
                <a:srgbClr val="0000FF"/>
              </a:solidFill>
              <a:round/>
              <a:headEnd type="none" w="sm" len="sm"/>
              <a:tailEnd type="triangle" w="sm" len="sm"/>
            </a:ln>
            <a:effectLst/>
          </p:spPr>
          <p:txBody>
            <a:bodyPr wrap="none" anchor="ctr"/>
            <a:lstStyle/>
            <a:p>
              <a:endParaRPr lang="en-US"/>
            </a:p>
          </p:txBody>
        </p:sp>
        <p:sp>
          <p:nvSpPr>
            <p:cNvPr id="929816" name="Line 24"/>
            <p:cNvSpPr>
              <a:spLocks noChangeShapeType="1"/>
            </p:cNvSpPr>
            <p:nvPr/>
          </p:nvSpPr>
          <p:spPr bwMode="auto">
            <a:xfrm flipH="1">
              <a:off x="1424" y="4176"/>
              <a:ext cx="1024" cy="0"/>
            </a:xfrm>
            <a:prstGeom prst="line">
              <a:avLst/>
            </a:prstGeom>
            <a:noFill/>
            <a:ln w="12700">
              <a:solidFill>
                <a:srgbClr val="0000FF"/>
              </a:solidFill>
              <a:round/>
              <a:headEnd type="none" w="sm" len="sm"/>
              <a:tailEnd type="triangle" w="sm" len="sm"/>
            </a:ln>
            <a:effectLst/>
          </p:spPr>
          <p:txBody>
            <a:bodyPr wrap="none" anchor="ctr"/>
            <a:lstStyle/>
            <a:p>
              <a:endParaRPr lang="en-US"/>
            </a:p>
          </p:txBody>
        </p:sp>
      </p:grpSp>
      <p:sp>
        <p:nvSpPr>
          <p:cNvPr id="929817" name="Line 25"/>
          <p:cNvSpPr>
            <a:spLocks noChangeShapeType="1"/>
          </p:cNvSpPr>
          <p:nvPr/>
        </p:nvSpPr>
        <p:spPr bwMode="auto">
          <a:xfrm>
            <a:off x="2209800" y="5497513"/>
            <a:ext cx="4800600" cy="0"/>
          </a:xfrm>
          <a:prstGeom prst="line">
            <a:avLst/>
          </a:prstGeom>
          <a:noFill/>
          <a:ln w="22225">
            <a:solidFill>
              <a:schemeClr val="tx1"/>
            </a:solidFill>
            <a:prstDash val="dash"/>
            <a:round/>
            <a:headEnd type="none" w="sm" len="sm"/>
            <a:tailEnd type="none" w="sm" len="sm"/>
          </a:ln>
          <a:effectLst/>
        </p:spPr>
        <p:txBody>
          <a:bodyPr/>
          <a:lstStyle/>
          <a:p>
            <a:endParaRPr lang="en-US"/>
          </a:p>
        </p:txBody>
      </p:sp>
      <p:sp>
        <p:nvSpPr>
          <p:cNvPr id="929818" name="Line 26"/>
          <p:cNvSpPr>
            <a:spLocks noChangeShapeType="1"/>
          </p:cNvSpPr>
          <p:nvPr/>
        </p:nvSpPr>
        <p:spPr bwMode="auto">
          <a:xfrm flipV="1">
            <a:off x="4611688" y="1230313"/>
            <a:ext cx="0" cy="4267200"/>
          </a:xfrm>
          <a:prstGeom prst="line">
            <a:avLst/>
          </a:prstGeom>
          <a:noFill/>
          <a:ln w="12700">
            <a:solidFill>
              <a:schemeClr val="tx1"/>
            </a:solidFill>
            <a:round/>
            <a:headEnd type="stealth" w="lg" len="lg"/>
            <a:tailEnd type="stealth" w="lg" len="lg"/>
          </a:ln>
          <a:effectLst/>
        </p:spPr>
        <p:txBody>
          <a:bodyPr/>
          <a:lstStyle/>
          <a:p>
            <a:endParaRPr lang="en-US"/>
          </a:p>
        </p:txBody>
      </p:sp>
      <p:sp>
        <p:nvSpPr>
          <p:cNvPr id="929819" name="Text Box 27"/>
          <p:cNvSpPr txBox="1">
            <a:spLocks noChangeArrowheads="1"/>
          </p:cNvSpPr>
          <p:nvPr/>
        </p:nvSpPr>
        <p:spPr bwMode="auto">
          <a:xfrm>
            <a:off x="3810000" y="2667000"/>
            <a:ext cx="1219200" cy="779463"/>
          </a:xfrm>
          <a:prstGeom prst="rect">
            <a:avLst/>
          </a:prstGeom>
          <a:noFill/>
          <a:ln w="12700">
            <a:noFill/>
            <a:miter lim="800000"/>
            <a:headEnd type="none" w="sm" len="sm"/>
            <a:tailEnd type="none" w="sm" len="sm"/>
          </a:ln>
          <a:effectLst/>
        </p:spPr>
        <p:txBody>
          <a:bodyPr>
            <a:spAutoFit/>
          </a:bodyPr>
          <a:lstStyle/>
          <a:p>
            <a:pPr>
              <a:spcBef>
                <a:spcPct val="50000"/>
              </a:spcBef>
            </a:pPr>
            <a:r>
              <a:rPr lang="en-US"/>
              <a:t>Depth</a:t>
            </a:r>
          </a:p>
          <a:p>
            <a:pPr>
              <a:spcBef>
                <a:spcPct val="50000"/>
              </a:spcBef>
            </a:pPr>
            <a:endParaRPr lang="en-US"/>
          </a:p>
        </p:txBody>
      </p:sp>
      <p:grpSp>
        <p:nvGrpSpPr>
          <p:cNvPr id="929841" name="Group 49"/>
          <p:cNvGrpSpPr>
            <a:grpSpLocks/>
          </p:cNvGrpSpPr>
          <p:nvPr/>
        </p:nvGrpSpPr>
        <p:grpSpPr bwMode="auto">
          <a:xfrm>
            <a:off x="4495800" y="1066800"/>
            <a:ext cx="3336925" cy="5640388"/>
            <a:chOff x="2832" y="672"/>
            <a:chExt cx="2102" cy="3553"/>
          </a:xfrm>
        </p:grpSpPr>
        <p:grpSp>
          <p:nvGrpSpPr>
            <p:cNvPr id="929840" name="Group 48"/>
            <p:cNvGrpSpPr>
              <a:grpSpLocks/>
            </p:cNvGrpSpPr>
            <p:nvPr/>
          </p:nvGrpSpPr>
          <p:grpSpPr bwMode="auto">
            <a:xfrm>
              <a:off x="2832" y="672"/>
              <a:ext cx="2102" cy="3088"/>
              <a:chOff x="2832" y="672"/>
              <a:chExt cx="2102" cy="3088"/>
            </a:xfrm>
          </p:grpSpPr>
          <p:grpSp>
            <p:nvGrpSpPr>
              <p:cNvPr id="929839" name="Group 47"/>
              <p:cNvGrpSpPr>
                <a:grpSpLocks/>
              </p:cNvGrpSpPr>
              <p:nvPr/>
            </p:nvGrpSpPr>
            <p:grpSpPr bwMode="auto">
              <a:xfrm>
                <a:off x="2832" y="672"/>
                <a:ext cx="1552" cy="2849"/>
                <a:chOff x="2832" y="672"/>
                <a:chExt cx="1552" cy="2849"/>
              </a:xfrm>
            </p:grpSpPr>
            <p:sp>
              <p:nvSpPr>
                <p:cNvPr id="929824" name="Line 32"/>
                <p:cNvSpPr>
                  <a:spLocks noChangeShapeType="1"/>
                </p:cNvSpPr>
                <p:nvPr/>
              </p:nvSpPr>
              <p:spPr bwMode="auto">
                <a:xfrm>
                  <a:off x="2928" y="816"/>
                  <a:ext cx="864" cy="2657"/>
                </a:xfrm>
                <a:prstGeom prst="line">
                  <a:avLst/>
                </a:prstGeom>
                <a:noFill/>
                <a:ln w="38100">
                  <a:solidFill>
                    <a:schemeClr val="tx1"/>
                  </a:solidFill>
                  <a:prstDash val="dash"/>
                  <a:round/>
                  <a:headEnd type="none" w="sm" len="sm"/>
                  <a:tailEnd type="none" w="sm" len="sm"/>
                </a:ln>
                <a:effectLst/>
              </p:spPr>
              <p:txBody>
                <a:bodyPr wrap="none" anchor="ctr"/>
                <a:lstStyle/>
                <a:p>
                  <a:endParaRPr lang="en-US"/>
                </a:p>
              </p:txBody>
            </p:sp>
            <p:sp>
              <p:nvSpPr>
                <p:cNvPr id="929825" name="Line 33"/>
                <p:cNvSpPr>
                  <a:spLocks noChangeShapeType="1"/>
                </p:cNvSpPr>
                <p:nvPr/>
              </p:nvSpPr>
              <p:spPr bwMode="auto">
                <a:xfrm>
                  <a:off x="3792" y="1121"/>
                  <a:ext cx="0" cy="2352"/>
                </a:xfrm>
                <a:prstGeom prst="line">
                  <a:avLst/>
                </a:prstGeom>
                <a:noFill/>
                <a:ln w="38100">
                  <a:solidFill>
                    <a:schemeClr val="tx1"/>
                  </a:solidFill>
                  <a:round/>
                  <a:headEnd type="stealth" w="lg" len="lg"/>
                  <a:tailEnd/>
                </a:ln>
                <a:effectLst/>
              </p:spPr>
              <p:txBody>
                <a:bodyPr wrap="none" anchor="ctr"/>
                <a:lstStyle/>
                <a:p>
                  <a:endParaRPr lang="en-US"/>
                </a:p>
              </p:txBody>
            </p:sp>
            <p:sp>
              <p:nvSpPr>
                <p:cNvPr id="929826" name="Line 34"/>
                <p:cNvSpPr>
                  <a:spLocks noChangeShapeType="1"/>
                </p:cNvSpPr>
                <p:nvPr/>
              </p:nvSpPr>
              <p:spPr bwMode="auto">
                <a:xfrm>
                  <a:off x="3136" y="2801"/>
                  <a:ext cx="1248" cy="0"/>
                </a:xfrm>
                <a:prstGeom prst="line">
                  <a:avLst/>
                </a:prstGeom>
                <a:noFill/>
                <a:ln w="57150">
                  <a:solidFill>
                    <a:schemeClr val="hlink"/>
                  </a:solidFill>
                  <a:round/>
                  <a:headEnd type="none" w="sm" len="sm"/>
                  <a:tailEnd type="none" w="sm" len="sm"/>
                </a:ln>
                <a:effectLst/>
              </p:spPr>
              <p:txBody>
                <a:bodyPr wrap="none" anchor="ctr"/>
                <a:lstStyle/>
                <a:p>
                  <a:endParaRPr lang="en-US"/>
                </a:p>
              </p:txBody>
            </p:sp>
            <p:sp>
              <p:nvSpPr>
                <p:cNvPr id="929827" name="Oval 35"/>
                <p:cNvSpPr>
                  <a:spLocks noChangeArrowheads="1"/>
                </p:cNvSpPr>
                <p:nvPr/>
              </p:nvSpPr>
              <p:spPr bwMode="auto">
                <a:xfrm>
                  <a:off x="2832" y="672"/>
                  <a:ext cx="144" cy="144"/>
                </a:xfrm>
                <a:prstGeom prst="ellipse">
                  <a:avLst/>
                </a:prstGeom>
                <a:solidFill>
                  <a:srgbClr val="D82204"/>
                </a:solidFill>
                <a:ln w="38100">
                  <a:solidFill>
                    <a:srgbClr val="D82204"/>
                  </a:solidFill>
                  <a:round/>
                  <a:headEnd type="none" w="sm" len="sm"/>
                  <a:tailEnd type="none" w="sm" len="sm"/>
                </a:ln>
                <a:effectLst/>
              </p:spPr>
              <p:txBody>
                <a:bodyPr wrap="none" anchor="ctr"/>
                <a:lstStyle/>
                <a:p>
                  <a:endParaRPr lang="en-US"/>
                </a:p>
              </p:txBody>
            </p:sp>
            <p:sp>
              <p:nvSpPr>
                <p:cNvPr id="929828" name="Oval 36"/>
                <p:cNvSpPr>
                  <a:spLocks noChangeArrowheads="1"/>
                </p:cNvSpPr>
                <p:nvPr/>
              </p:nvSpPr>
              <p:spPr bwMode="auto">
                <a:xfrm>
                  <a:off x="3504" y="2736"/>
                  <a:ext cx="144" cy="144"/>
                </a:xfrm>
                <a:prstGeom prst="ellipse">
                  <a:avLst/>
                </a:prstGeom>
                <a:solidFill>
                  <a:schemeClr val="tx2"/>
                </a:solidFill>
                <a:ln w="12700">
                  <a:solidFill>
                    <a:schemeClr val="tx2"/>
                  </a:solidFill>
                  <a:round/>
                  <a:headEnd type="none" w="sm" len="sm"/>
                  <a:tailEnd type="none" w="sm" len="sm"/>
                </a:ln>
                <a:effectLst/>
              </p:spPr>
              <p:txBody>
                <a:bodyPr wrap="none" anchor="ctr"/>
                <a:lstStyle/>
                <a:p>
                  <a:pPr algn="ctr"/>
                  <a:endParaRPr lang="en-US">
                    <a:solidFill>
                      <a:schemeClr val="tx2"/>
                    </a:solidFill>
                  </a:endParaRPr>
                </a:p>
              </p:txBody>
            </p:sp>
            <p:sp>
              <p:nvSpPr>
                <p:cNvPr id="929829" name="Oval 37"/>
                <p:cNvSpPr>
                  <a:spLocks noChangeArrowheads="1"/>
                </p:cNvSpPr>
                <p:nvPr/>
              </p:nvSpPr>
              <p:spPr bwMode="auto">
                <a:xfrm>
                  <a:off x="3720" y="3377"/>
                  <a:ext cx="144" cy="144"/>
                </a:xfrm>
                <a:prstGeom prst="ellipse">
                  <a:avLst/>
                </a:prstGeom>
                <a:solidFill>
                  <a:srgbClr val="0066FF"/>
                </a:solidFill>
                <a:ln w="12700">
                  <a:solidFill>
                    <a:srgbClr val="0066FF"/>
                  </a:solidFill>
                  <a:round/>
                  <a:headEnd type="none" w="sm" len="sm"/>
                  <a:tailEnd type="none" w="sm" len="sm"/>
                </a:ln>
                <a:effectLst/>
              </p:spPr>
              <p:txBody>
                <a:bodyPr wrap="none" anchor="ctr"/>
                <a:lstStyle/>
                <a:p>
                  <a:endParaRPr lang="en-US"/>
                </a:p>
              </p:txBody>
            </p:sp>
          </p:grpSp>
          <p:sp>
            <p:nvSpPr>
              <p:cNvPr id="929830" name="Text Box 38"/>
              <p:cNvSpPr txBox="1">
                <a:spLocks noChangeArrowheads="1"/>
              </p:cNvSpPr>
              <p:nvPr/>
            </p:nvSpPr>
            <p:spPr bwMode="auto">
              <a:xfrm>
                <a:off x="3878" y="2968"/>
                <a:ext cx="1056" cy="231"/>
              </a:xfrm>
              <a:prstGeom prst="rect">
                <a:avLst/>
              </a:prstGeom>
              <a:noFill/>
              <a:ln w="12700">
                <a:noFill/>
                <a:miter lim="800000"/>
                <a:headEnd type="none" w="sm" len="sm"/>
                <a:tailEnd type="none" w="sm" len="sm"/>
              </a:ln>
              <a:effectLst/>
            </p:spPr>
            <p:txBody>
              <a:bodyPr wrap="none">
                <a:spAutoFit/>
              </a:bodyPr>
              <a:lstStyle/>
              <a:p>
                <a:r>
                  <a:rPr lang="en-US" b="0" i="1"/>
                  <a:t>f = focal length</a:t>
                </a:r>
                <a:endParaRPr lang="en-US"/>
              </a:p>
            </p:txBody>
          </p:sp>
          <p:sp>
            <p:nvSpPr>
              <p:cNvPr id="929831" name="Text Box 39"/>
              <p:cNvSpPr txBox="1">
                <a:spLocks noChangeArrowheads="1"/>
              </p:cNvSpPr>
              <p:nvPr/>
            </p:nvSpPr>
            <p:spPr bwMode="auto">
              <a:xfrm>
                <a:off x="3264" y="3529"/>
                <a:ext cx="1220" cy="231"/>
              </a:xfrm>
              <a:prstGeom prst="rect">
                <a:avLst/>
              </a:prstGeom>
              <a:noFill/>
              <a:ln w="12700">
                <a:noFill/>
                <a:miter lim="800000"/>
                <a:headEnd type="none" w="sm" len="sm"/>
                <a:tailEnd type="none" w="sm" len="sm"/>
              </a:ln>
              <a:effectLst/>
            </p:spPr>
            <p:txBody>
              <a:bodyPr wrap="none">
                <a:spAutoFit/>
              </a:bodyPr>
              <a:lstStyle/>
              <a:p>
                <a:r>
                  <a:rPr lang="en-US" b="0" i="1" dirty="0">
                    <a:solidFill>
                      <a:srgbClr val="FF0000"/>
                    </a:solidFill>
                  </a:rPr>
                  <a:t>Optical Center O</a:t>
                </a:r>
                <a:r>
                  <a:rPr lang="en-US" b="0" i="1" baseline="-25000" dirty="0">
                    <a:solidFill>
                      <a:srgbClr val="FF0000"/>
                    </a:solidFill>
                  </a:rPr>
                  <a:t>r</a:t>
                </a:r>
                <a:endParaRPr lang="en-US" baseline="-25000" dirty="0">
                  <a:solidFill>
                    <a:srgbClr val="FF0000"/>
                  </a:solidFill>
                </a:endParaRPr>
              </a:p>
            </p:txBody>
          </p:sp>
          <p:sp>
            <p:nvSpPr>
              <p:cNvPr id="929832" name="Text Box 40"/>
              <p:cNvSpPr txBox="1">
                <a:spLocks noChangeArrowheads="1"/>
              </p:cNvSpPr>
              <p:nvPr/>
            </p:nvSpPr>
            <p:spPr bwMode="auto">
              <a:xfrm>
                <a:off x="3072" y="2880"/>
                <a:ext cx="611" cy="231"/>
              </a:xfrm>
              <a:prstGeom prst="rect">
                <a:avLst/>
              </a:prstGeom>
              <a:noFill/>
              <a:ln w="12700">
                <a:noFill/>
                <a:miter lim="800000"/>
                <a:headEnd type="none" w="sm" len="sm"/>
                <a:tailEnd type="none" w="sm" len="sm"/>
              </a:ln>
              <a:effectLst/>
            </p:spPr>
            <p:txBody>
              <a:bodyPr wrap="none">
                <a:spAutoFit/>
              </a:bodyPr>
              <a:lstStyle/>
              <a:p>
                <a:r>
                  <a:rPr lang="en-US">
                    <a:solidFill>
                      <a:schemeClr val="tx2"/>
                    </a:solidFill>
                  </a:rPr>
                  <a:t>p</a:t>
                </a:r>
                <a:r>
                  <a:rPr lang="en-US" baseline="-2000">
                    <a:solidFill>
                      <a:schemeClr val="tx2"/>
                    </a:solidFill>
                  </a:rPr>
                  <a:t>r</a:t>
                </a:r>
                <a:r>
                  <a:rPr lang="en-US">
                    <a:solidFill>
                      <a:schemeClr val="tx2"/>
                    </a:solidFill>
                  </a:rPr>
                  <a:t>(x</a:t>
                </a:r>
                <a:r>
                  <a:rPr lang="en-US" baseline="-25000">
                    <a:solidFill>
                      <a:schemeClr val="tx2"/>
                    </a:solidFill>
                  </a:rPr>
                  <a:t>r</a:t>
                </a:r>
                <a:r>
                  <a:rPr lang="en-US">
                    <a:solidFill>
                      <a:schemeClr val="tx2"/>
                    </a:solidFill>
                  </a:rPr>
                  <a:t>,y</a:t>
                </a:r>
                <a:r>
                  <a:rPr lang="en-US" baseline="-25000">
                    <a:solidFill>
                      <a:schemeClr val="tx2"/>
                    </a:solidFill>
                  </a:rPr>
                  <a:t>r</a:t>
                </a:r>
                <a:r>
                  <a:rPr lang="en-US">
                    <a:solidFill>
                      <a:schemeClr val="tx2"/>
                    </a:solidFill>
                  </a:rPr>
                  <a:t>)</a:t>
                </a:r>
              </a:p>
            </p:txBody>
          </p:sp>
          <p:sp>
            <p:nvSpPr>
              <p:cNvPr id="929833" name="Text Box 41"/>
              <p:cNvSpPr txBox="1">
                <a:spLocks noChangeArrowheads="1"/>
              </p:cNvSpPr>
              <p:nvPr/>
            </p:nvSpPr>
            <p:spPr bwMode="auto">
              <a:xfrm>
                <a:off x="3840" y="2570"/>
                <a:ext cx="908" cy="231"/>
              </a:xfrm>
              <a:prstGeom prst="rect">
                <a:avLst/>
              </a:prstGeom>
              <a:noFill/>
              <a:ln w="12700">
                <a:noFill/>
                <a:miter lim="800000"/>
                <a:headEnd type="none" w="sm" len="sm"/>
                <a:tailEnd type="none" w="sm" len="sm"/>
              </a:ln>
              <a:effectLst/>
            </p:spPr>
            <p:txBody>
              <a:bodyPr wrap="none">
                <a:spAutoFit/>
              </a:bodyPr>
              <a:lstStyle/>
              <a:p>
                <a:r>
                  <a:rPr lang="en-US" b="0">
                    <a:solidFill>
                      <a:schemeClr val="hlink"/>
                    </a:solidFill>
                  </a:rPr>
                  <a:t>Image plane</a:t>
                </a:r>
              </a:p>
            </p:txBody>
          </p:sp>
        </p:grpSp>
        <p:sp>
          <p:nvSpPr>
            <p:cNvPr id="929834" name="Text Box 42"/>
            <p:cNvSpPr txBox="1">
              <a:spLocks noChangeArrowheads="1"/>
            </p:cNvSpPr>
            <p:nvPr/>
          </p:nvSpPr>
          <p:spPr bwMode="auto">
            <a:xfrm>
              <a:off x="3408" y="3994"/>
              <a:ext cx="1236" cy="231"/>
            </a:xfrm>
            <a:prstGeom prst="rect">
              <a:avLst/>
            </a:prstGeom>
            <a:noFill/>
            <a:ln w="12700">
              <a:noFill/>
              <a:miter lim="800000"/>
              <a:headEnd type="none" w="sm" len="sm"/>
              <a:tailEnd type="none" w="sm" len="sm"/>
            </a:ln>
            <a:effectLst/>
          </p:spPr>
          <p:txBody>
            <a:bodyPr>
              <a:spAutoFit/>
            </a:bodyPr>
            <a:lstStyle/>
            <a:p>
              <a:r>
                <a:rPr lang="en-US"/>
                <a:t>RIGHT CAMERA</a:t>
              </a:r>
            </a:p>
          </p:txBody>
        </p:sp>
        <p:sp>
          <p:nvSpPr>
            <p:cNvPr id="929835" name="Line 43"/>
            <p:cNvSpPr>
              <a:spLocks noChangeShapeType="1"/>
            </p:cNvSpPr>
            <p:nvPr/>
          </p:nvSpPr>
          <p:spPr bwMode="auto">
            <a:xfrm flipH="1">
              <a:off x="3271" y="3466"/>
              <a:ext cx="1056" cy="0"/>
            </a:xfrm>
            <a:prstGeom prst="line">
              <a:avLst/>
            </a:prstGeom>
            <a:noFill/>
            <a:ln w="34925">
              <a:solidFill>
                <a:schemeClr val="tx1"/>
              </a:solidFill>
              <a:round/>
              <a:headEnd type="none" w="sm" len="sm"/>
              <a:tailEnd type="stealth" w="lg" len="lg"/>
            </a:ln>
            <a:effectLst/>
          </p:spPr>
          <p:txBody>
            <a:bodyPr/>
            <a:lstStyle/>
            <a:p>
              <a:endParaRPr lang="en-US"/>
            </a:p>
          </p:txBody>
        </p:sp>
      </p:grpSp>
      <p:graphicFrame>
        <p:nvGraphicFramePr>
          <p:cNvPr id="929836" name="Object 44"/>
          <p:cNvGraphicFramePr>
            <a:graphicFrameLocks noChangeAspect="1"/>
          </p:cNvGraphicFramePr>
          <p:nvPr/>
        </p:nvGraphicFramePr>
        <p:xfrm>
          <a:off x="3705225" y="3124200"/>
          <a:ext cx="1579563" cy="754063"/>
        </p:xfrm>
        <a:graphic>
          <a:graphicData uri="http://schemas.openxmlformats.org/presentationml/2006/ole">
            <mc:AlternateContent xmlns:mc="http://schemas.openxmlformats.org/markup-compatibility/2006">
              <mc:Choice xmlns:v="urn:schemas-microsoft-com:vml" Requires="v">
                <p:oleObj spid="_x0000_s2147" name="Equation" r:id="rId3" imgW="825480" imgH="393480" progId="Equation.3">
                  <p:embed/>
                </p:oleObj>
              </mc:Choice>
              <mc:Fallback>
                <p:oleObj name="Equation" r:id="rId3" imgW="82548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5225" y="3124200"/>
                        <a:ext cx="1579563" cy="754063"/>
                      </a:xfrm>
                      <a:prstGeom prst="rect">
                        <a:avLst/>
                      </a:prstGeom>
                      <a:solidFill>
                        <a:srgbClr val="FF99CC"/>
                      </a:solidFill>
                    </p:spPr>
                  </p:pic>
                </p:oleObj>
              </mc:Fallback>
            </mc:AlternateContent>
          </a:graphicData>
        </a:graphic>
      </p:graphicFrame>
      <p:sp>
        <p:nvSpPr>
          <p:cNvPr id="929837" name="Text Box 45"/>
          <p:cNvSpPr txBox="1">
            <a:spLocks noChangeArrowheads="1"/>
          </p:cNvSpPr>
          <p:nvPr/>
        </p:nvSpPr>
        <p:spPr bwMode="auto">
          <a:xfrm>
            <a:off x="7010400" y="2819400"/>
            <a:ext cx="1672253" cy="830997"/>
          </a:xfrm>
          <a:prstGeom prst="rect">
            <a:avLst/>
          </a:prstGeom>
          <a:noFill/>
          <a:ln w="12700">
            <a:noFill/>
            <a:miter lim="800000"/>
            <a:headEnd type="none" w="sm" len="sm"/>
            <a:tailEnd type="none" w="sm" len="sm"/>
          </a:ln>
          <a:effectLst/>
        </p:spPr>
        <p:txBody>
          <a:bodyPr wrap="none">
            <a:spAutoFit/>
          </a:bodyPr>
          <a:lstStyle/>
          <a:p>
            <a:r>
              <a:rPr lang="en-US" sz="2400" dirty="0"/>
              <a:t>Disparity  </a:t>
            </a:r>
          </a:p>
          <a:p>
            <a:r>
              <a:rPr lang="en-US" sz="2400" dirty="0"/>
              <a:t>d = </a:t>
            </a:r>
            <a:r>
              <a:rPr lang="en-US" sz="2400" dirty="0" err="1"/>
              <a:t>x</a:t>
            </a:r>
            <a:r>
              <a:rPr lang="en-US" sz="2400" baseline="-20000" dirty="0" err="1"/>
              <a:t>r</a:t>
            </a:r>
            <a:r>
              <a:rPr lang="en-US" sz="2400" dirty="0"/>
              <a:t> - x</a:t>
            </a:r>
            <a:r>
              <a:rPr lang="en-US" sz="2400" baseline="-20000" dirty="0"/>
              <a:t>l </a:t>
            </a:r>
            <a:endParaRPr lang="en-US" sz="2400" dirty="0"/>
          </a:p>
        </p:txBody>
      </p:sp>
      <p:sp>
        <p:nvSpPr>
          <p:cNvPr id="929838" name="Line 46"/>
          <p:cNvSpPr>
            <a:spLocks noChangeShapeType="1"/>
          </p:cNvSpPr>
          <p:nvPr/>
        </p:nvSpPr>
        <p:spPr bwMode="auto">
          <a:xfrm flipV="1">
            <a:off x="5334000" y="3124200"/>
            <a:ext cx="1752600" cy="609600"/>
          </a:xfrm>
          <a:prstGeom prst="line">
            <a:avLst/>
          </a:prstGeom>
          <a:noFill/>
          <a:ln w="22225">
            <a:solidFill>
              <a:srgbClr val="0000FF"/>
            </a:solidFill>
            <a:round/>
            <a:headEnd type="none" w="sm" len="sm"/>
            <a:tailEnd type="stealth" w="lg" len="lg"/>
          </a:ln>
          <a:effectLst/>
        </p:spPr>
        <p:txBody>
          <a:bodyPr/>
          <a:lstStyle/>
          <a:p>
            <a:endParaRPr lang="en-US"/>
          </a:p>
        </p:txBody>
      </p:sp>
      <p:sp>
        <p:nvSpPr>
          <p:cNvPr id="929842" name="AutoShape 50"/>
          <p:cNvSpPr>
            <a:spLocks noChangeArrowheads="1"/>
          </p:cNvSpPr>
          <p:nvPr/>
        </p:nvSpPr>
        <p:spPr bwMode="auto">
          <a:xfrm>
            <a:off x="8686800" y="2895600"/>
            <a:ext cx="228600" cy="762000"/>
          </a:xfrm>
          <a:prstGeom prst="downArrow">
            <a:avLst>
              <a:gd name="adj1" fmla="val 50000"/>
              <a:gd name="adj2" fmla="val 83333"/>
            </a:avLst>
          </a:prstGeom>
          <a:solidFill>
            <a:schemeClr val="accent1"/>
          </a:solidFill>
          <a:ln w="12700">
            <a:solidFill>
              <a:schemeClr val="tx1"/>
            </a:solidFill>
            <a:miter lim="800000"/>
            <a:headEnd type="none" w="sm" len="sm"/>
            <a:tailEnd type="none" w="sm" len="sm"/>
          </a:ln>
          <a:effectLst/>
        </p:spPr>
        <p:txBody>
          <a:bodyPr wrap="none" anchor="ctr"/>
          <a:lstStyle/>
          <a:p>
            <a:endParaRPr lang="en-US"/>
          </a:p>
        </p:txBody>
      </p:sp>
      <p:sp>
        <p:nvSpPr>
          <p:cNvPr id="929843" name="Text Box 51"/>
          <p:cNvSpPr txBox="1">
            <a:spLocks noChangeArrowheads="1"/>
          </p:cNvSpPr>
          <p:nvPr/>
        </p:nvSpPr>
        <p:spPr bwMode="auto">
          <a:xfrm>
            <a:off x="381000" y="1143000"/>
            <a:ext cx="2590800" cy="641350"/>
          </a:xfrm>
          <a:prstGeom prst="rect">
            <a:avLst/>
          </a:prstGeom>
          <a:solidFill>
            <a:srgbClr val="FFFF00"/>
          </a:solidFill>
          <a:ln w="12700">
            <a:noFill/>
            <a:miter lim="800000"/>
            <a:headEnd type="none" w="sm" len="sm"/>
            <a:tailEnd type="none" w="sm" len="sm"/>
          </a:ln>
          <a:effectLst/>
        </p:spPr>
        <p:txBody>
          <a:bodyPr>
            <a:spAutoFit/>
          </a:bodyPr>
          <a:lstStyle/>
          <a:p>
            <a:r>
              <a:rPr lang="en-US" dirty="0"/>
              <a:t>Stereo system with parallel optical axes</a:t>
            </a:r>
          </a:p>
        </p:txBody>
      </p:sp>
    </p:spTree>
    <p:extLst>
      <p:ext uri="{BB962C8B-B14F-4D97-AF65-F5344CB8AC3E}">
        <p14:creationId xmlns:p14="http://schemas.microsoft.com/office/powerpoint/2010/main" val="8183886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Rectangle 2050"/>
          <p:cNvSpPr>
            <a:spLocks noGrp="1" noChangeArrowheads="1"/>
          </p:cNvSpPr>
          <p:nvPr>
            <p:ph type="title"/>
          </p:nvPr>
        </p:nvSpPr>
        <p:spPr>
          <a:xfrm>
            <a:off x="381000" y="285750"/>
            <a:ext cx="8724900" cy="609600"/>
          </a:xfrm>
        </p:spPr>
        <p:txBody>
          <a:bodyPr/>
          <a:lstStyle/>
          <a:p>
            <a:r>
              <a:rPr lang="en-US" dirty="0"/>
              <a:t>Depth Accuracy</a:t>
            </a:r>
          </a:p>
        </p:txBody>
      </p:sp>
      <p:sp>
        <p:nvSpPr>
          <p:cNvPr id="902147" name="Rectangle 2051"/>
          <p:cNvSpPr>
            <a:spLocks noGrp="1" noChangeArrowheads="1"/>
          </p:cNvSpPr>
          <p:nvPr>
            <p:ph type="body" idx="1"/>
          </p:nvPr>
        </p:nvSpPr>
        <p:spPr>
          <a:xfrm>
            <a:off x="533400" y="914400"/>
            <a:ext cx="5181600" cy="5181600"/>
          </a:xfrm>
          <a:noFill/>
          <a:ln/>
        </p:spPr>
        <p:txBody>
          <a:bodyPr/>
          <a:lstStyle/>
          <a:p>
            <a:pPr>
              <a:lnSpc>
                <a:spcPct val="90000"/>
              </a:lnSpc>
            </a:pPr>
            <a:r>
              <a:rPr lang="en-US" sz="1800" dirty="0"/>
              <a:t>Given the same image localization error</a:t>
            </a:r>
          </a:p>
          <a:p>
            <a:pPr lvl="1">
              <a:lnSpc>
                <a:spcPct val="90000"/>
              </a:lnSpc>
            </a:pPr>
            <a:r>
              <a:rPr lang="en-US" sz="1800" dirty="0"/>
              <a:t>Angle of cones in the figure</a:t>
            </a:r>
          </a:p>
          <a:p>
            <a:pPr>
              <a:lnSpc>
                <a:spcPct val="90000"/>
              </a:lnSpc>
            </a:pPr>
            <a:r>
              <a:rPr lang="en-US" sz="1800" dirty="0"/>
              <a:t>Depth Accuracy (Depth Resolution) vs. Baseline</a:t>
            </a:r>
          </a:p>
          <a:p>
            <a:pPr lvl="1">
              <a:lnSpc>
                <a:spcPct val="90000"/>
              </a:lnSpc>
            </a:pPr>
            <a:r>
              <a:rPr lang="en-US" sz="1800" dirty="0"/>
              <a:t>Depth Error </a:t>
            </a:r>
            <a:r>
              <a:rPr lang="en-US" sz="1800" dirty="0">
                <a:sym typeface="Symbol" pitchFamily="18" charset="2"/>
              </a:rPr>
              <a:t></a:t>
            </a:r>
            <a:r>
              <a:rPr lang="en-US" sz="1800" dirty="0"/>
              <a:t> 1/B (Baseline length)</a:t>
            </a:r>
          </a:p>
          <a:p>
            <a:pPr lvl="1">
              <a:lnSpc>
                <a:spcPct val="90000"/>
              </a:lnSpc>
            </a:pPr>
            <a:r>
              <a:rPr lang="en-US" sz="1800" dirty="0"/>
              <a:t>PROS of  Longer baseline, </a:t>
            </a:r>
          </a:p>
          <a:p>
            <a:pPr lvl="2">
              <a:lnSpc>
                <a:spcPct val="90000"/>
              </a:lnSpc>
            </a:pPr>
            <a:r>
              <a:rPr lang="en-US" sz="1600" dirty="0"/>
              <a:t>better depth estimation</a:t>
            </a:r>
          </a:p>
          <a:p>
            <a:pPr lvl="1">
              <a:lnSpc>
                <a:spcPct val="90000"/>
              </a:lnSpc>
            </a:pPr>
            <a:r>
              <a:rPr lang="en-US" sz="1800" dirty="0"/>
              <a:t>CONS</a:t>
            </a:r>
          </a:p>
          <a:p>
            <a:pPr lvl="2">
              <a:lnSpc>
                <a:spcPct val="90000"/>
              </a:lnSpc>
            </a:pPr>
            <a:r>
              <a:rPr lang="en-US" sz="1600" dirty="0"/>
              <a:t>smaller common FOV</a:t>
            </a:r>
          </a:p>
          <a:p>
            <a:pPr lvl="2">
              <a:lnSpc>
                <a:spcPct val="90000"/>
              </a:lnSpc>
            </a:pPr>
            <a:r>
              <a:rPr lang="en-US" sz="1600" dirty="0"/>
              <a:t>Correspondence harder due to occlusion</a:t>
            </a:r>
          </a:p>
          <a:p>
            <a:pPr>
              <a:lnSpc>
                <a:spcPct val="90000"/>
              </a:lnSpc>
            </a:pPr>
            <a:r>
              <a:rPr lang="en-US" sz="1800" dirty="0"/>
              <a:t>Depth Accuracy (Depth Resolution) vs. Depth</a:t>
            </a:r>
          </a:p>
          <a:p>
            <a:pPr lvl="1">
              <a:lnSpc>
                <a:spcPct val="90000"/>
              </a:lnSpc>
            </a:pPr>
            <a:r>
              <a:rPr lang="en-US" sz="1800" dirty="0"/>
              <a:t>Disparity (&gt;0) </a:t>
            </a:r>
            <a:r>
              <a:rPr lang="en-US" sz="1800" dirty="0">
                <a:sym typeface="Symbol" pitchFamily="18" charset="2"/>
              </a:rPr>
              <a:t> 1/ Depth</a:t>
            </a:r>
            <a:endParaRPr lang="en-US" sz="1800" dirty="0"/>
          </a:p>
          <a:p>
            <a:pPr lvl="1">
              <a:lnSpc>
                <a:spcPct val="90000"/>
              </a:lnSpc>
            </a:pPr>
            <a:r>
              <a:rPr lang="en-US" sz="1800" dirty="0"/>
              <a:t>Depth Error </a:t>
            </a:r>
            <a:r>
              <a:rPr lang="en-US" sz="1800" dirty="0">
                <a:sym typeface="Symbol" pitchFamily="18" charset="2"/>
              </a:rPr>
              <a:t> Depth</a:t>
            </a:r>
            <a:r>
              <a:rPr lang="en-US" sz="1800" baseline="30000" dirty="0">
                <a:sym typeface="Symbol" pitchFamily="18" charset="2"/>
              </a:rPr>
              <a:t>2</a:t>
            </a:r>
            <a:endParaRPr lang="en-US" sz="1800" dirty="0"/>
          </a:p>
          <a:p>
            <a:pPr lvl="1">
              <a:lnSpc>
                <a:spcPct val="90000"/>
              </a:lnSpc>
            </a:pPr>
            <a:r>
              <a:rPr lang="en-US" sz="1800" dirty="0"/>
              <a:t>Nearer the point, better the depth estimation</a:t>
            </a:r>
          </a:p>
          <a:p>
            <a:pPr>
              <a:lnSpc>
                <a:spcPct val="90000"/>
              </a:lnSpc>
            </a:pPr>
            <a:r>
              <a:rPr lang="en-US" sz="1800" dirty="0"/>
              <a:t>An Example</a:t>
            </a:r>
          </a:p>
          <a:p>
            <a:pPr lvl="1">
              <a:lnSpc>
                <a:spcPct val="90000"/>
              </a:lnSpc>
            </a:pPr>
            <a:r>
              <a:rPr lang="en-US" sz="1800" dirty="0"/>
              <a:t>f = 16 x 512/8 pixels, B = 0.5 m</a:t>
            </a:r>
          </a:p>
          <a:p>
            <a:pPr lvl="1">
              <a:lnSpc>
                <a:spcPct val="90000"/>
              </a:lnSpc>
            </a:pPr>
            <a:r>
              <a:rPr lang="en-US" sz="1800" dirty="0"/>
              <a:t>Depth error vs. depth</a:t>
            </a:r>
          </a:p>
          <a:p>
            <a:pPr>
              <a:lnSpc>
                <a:spcPct val="90000"/>
              </a:lnSpc>
            </a:pPr>
            <a:endParaRPr lang="en-US" sz="1800" dirty="0"/>
          </a:p>
          <a:p>
            <a:pPr>
              <a:lnSpc>
                <a:spcPct val="90000"/>
              </a:lnSpc>
            </a:pPr>
            <a:endParaRPr lang="en-US" sz="1800" dirty="0"/>
          </a:p>
        </p:txBody>
      </p:sp>
      <p:grpSp>
        <p:nvGrpSpPr>
          <p:cNvPr id="902176" name="Group 2080"/>
          <p:cNvGrpSpPr>
            <a:grpSpLocks/>
          </p:cNvGrpSpPr>
          <p:nvPr/>
        </p:nvGrpSpPr>
        <p:grpSpPr bwMode="auto">
          <a:xfrm>
            <a:off x="5791200" y="1066800"/>
            <a:ext cx="2895600" cy="3048000"/>
            <a:chOff x="3696" y="960"/>
            <a:chExt cx="1824" cy="1920"/>
          </a:xfrm>
        </p:grpSpPr>
        <p:sp>
          <p:nvSpPr>
            <p:cNvPr id="902150" name="Line 2054"/>
            <p:cNvSpPr>
              <a:spLocks noChangeShapeType="1"/>
            </p:cNvSpPr>
            <p:nvPr/>
          </p:nvSpPr>
          <p:spPr bwMode="auto">
            <a:xfrm flipV="1">
              <a:off x="3709" y="1247"/>
              <a:ext cx="1626" cy="2"/>
            </a:xfrm>
            <a:prstGeom prst="line">
              <a:avLst/>
            </a:prstGeom>
            <a:noFill/>
            <a:ln w="28575">
              <a:solidFill>
                <a:schemeClr val="tx1"/>
              </a:solidFill>
              <a:round/>
              <a:headEnd/>
              <a:tailEnd/>
            </a:ln>
          </p:spPr>
          <p:txBody>
            <a:bodyPr/>
            <a:lstStyle/>
            <a:p>
              <a:endParaRPr lang="en-US"/>
            </a:p>
          </p:txBody>
        </p:sp>
        <p:sp>
          <p:nvSpPr>
            <p:cNvPr id="902151" name="Line 2055"/>
            <p:cNvSpPr>
              <a:spLocks noChangeShapeType="1"/>
            </p:cNvSpPr>
            <p:nvPr/>
          </p:nvSpPr>
          <p:spPr bwMode="auto">
            <a:xfrm>
              <a:off x="3936" y="1248"/>
              <a:ext cx="576" cy="1632"/>
            </a:xfrm>
            <a:prstGeom prst="line">
              <a:avLst/>
            </a:prstGeom>
            <a:noFill/>
            <a:ln w="28575">
              <a:solidFill>
                <a:srgbClr val="0000FF"/>
              </a:solidFill>
              <a:round/>
              <a:headEnd/>
              <a:tailEnd/>
            </a:ln>
          </p:spPr>
          <p:txBody>
            <a:bodyPr/>
            <a:lstStyle/>
            <a:p>
              <a:endParaRPr lang="en-US"/>
            </a:p>
          </p:txBody>
        </p:sp>
        <p:sp>
          <p:nvSpPr>
            <p:cNvPr id="902152" name="Line 2056"/>
            <p:cNvSpPr>
              <a:spLocks noChangeShapeType="1"/>
            </p:cNvSpPr>
            <p:nvPr/>
          </p:nvSpPr>
          <p:spPr bwMode="auto">
            <a:xfrm>
              <a:off x="3936" y="1248"/>
              <a:ext cx="624" cy="1488"/>
            </a:xfrm>
            <a:prstGeom prst="line">
              <a:avLst/>
            </a:prstGeom>
            <a:noFill/>
            <a:ln w="28575">
              <a:solidFill>
                <a:srgbClr val="0000FF"/>
              </a:solidFill>
              <a:round/>
              <a:headEnd/>
              <a:tailEnd/>
            </a:ln>
          </p:spPr>
          <p:txBody>
            <a:bodyPr/>
            <a:lstStyle/>
            <a:p>
              <a:endParaRPr lang="en-US"/>
            </a:p>
          </p:txBody>
        </p:sp>
        <p:sp>
          <p:nvSpPr>
            <p:cNvPr id="902153" name="Line 2057"/>
            <p:cNvSpPr>
              <a:spLocks noChangeShapeType="1"/>
            </p:cNvSpPr>
            <p:nvPr/>
          </p:nvSpPr>
          <p:spPr bwMode="auto">
            <a:xfrm flipH="1">
              <a:off x="4444" y="1270"/>
              <a:ext cx="620" cy="1507"/>
            </a:xfrm>
            <a:prstGeom prst="line">
              <a:avLst/>
            </a:prstGeom>
            <a:noFill/>
            <a:ln w="28575">
              <a:solidFill>
                <a:srgbClr val="0000FF"/>
              </a:solidFill>
              <a:round/>
              <a:headEnd/>
              <a:tailEnd/>
            </a:ln>
          </p:spPr>
          <p:txBody>
            <a:bodyPr/>
            <a:lstStyle/>
            <a:p>
              <a:endParaRPr lang="en-US"/>
            </a:p>
          </p:txBody>
        </p:sp>
        <p:sp>
          <p:nvSpPr>
            <p:cNvPr id="902154" name="Line 2058"/>
            <p:cNvSpPr>
              <a:spLocks noChangeShapeType="1"/>
            </p:cNvSpPr>
            <p:nvPr/>
          </p:nvSpPr>
          <p:spPr bwMode="auto">
            <a:xfrm flipH="1">
              <a:off x="4522" y="1247"/>
              <a:ext cx="564" cy="1622"/>
            </a:xfrm>
            <a:prstGeom prst="line">
              <a:avLst/>
            </a:prstGeom>
            <a:noFill/>
            <a:ln w="28575">
              <a:solidFill>
                <a:srgbClr val="0000FF"/>
              </a:solidFill>
              <a:round/>
              <a:headEnd/>
              <a:tailEnd/>
            </a:ln>
          </p:spPr>
          <p:txBody>
            <a:bodyPr/>
            <a:lstStyle/>
            <a:p>
              <a:endParaRPr lang="en-US"/>
            </a:p>
          </p:txBody>
        </p:sp>
        <p:sp>
          <p:nvSpPr>
            <p:cNvPr id="902155" name="Line 2059"/>
            <p:cNvSpPr>
              <a:spLocks noChangeShapeType="1"/>
            </p:cNvSpPr>
            <p:nvPr/>
          </p:nvSpPr>
          <p:spPr bwMode="auto">
            <a:xfrm flipH="1">
              <a:off x="3773" y="1257"/>
              <a:ext cx="7" cy="1497"/>
            </a:xfrm>
            <a:prstGeom prst="line">
              <a:avLst/>
            </a:prstGeom>
            <a:noFill/>
            <a:ln w="28575">
              <a:solidFill>
                <a:schemeClr val="tx1"/>
              </a:solidFill>
              <a:round/>
              <a:headEnd type="stealth" w="sm" len="sm"/>
              <a:tailEnd type="stealth" w="sm" len="sm"/>
            </a:ln>
          </p:spPr>
          <p:txBody>
            <a:bodyPr/>
            <a:lstStyle/>
            <a:p>
              <a:endParaRPr lang="en-US"/>
            </a:p>
          </p:txBody>
        </p:sp>
        <p:sp>
          <p:nvSpPr>
            <p:cNvPr id="902156" name="Text Box 2060"/>
            <p:cNvSpPr txBox="1">
              <a:spLocks noChangeArrowheads="1"/>
            </p:cNvSpPr>
            <p:nvPr/>
          </p:nvSpPr>
          <p:spPr bwMode="auto">
            <a:xfrm>
              <a:off x="3722" y="1868"/>
              <a:ext cx="168" cy="264"/>
            </a:xfrm>
            <a:prstGeom prst="rect">
              <a:avLst/>
            </a:prstGeom>
            <a:solidFill>
              <a:schemeClr val="bg2"/>
            </a:solidFill>
            <a:ln w="28575">
              <a:noFill/>
              <a:miter lim="800000"/>
              <a:headEnd/>
              <a:tailEnd/>
            </a:ln>
          </p:spPr>
          <p:txBody>
            <a:bodyPr lIns="0" tIns="0" rIns="0" bIns="0"/>
            <a:lstStyle/>
            <a:p>
              <a:r>
                <a:rPr lang="en-US" sz="1600" b="0">
                  <a:latin typeface="Times New Roman" charset="0"/>
                </a:rPr>
                <a:t>Z</a:t>
              </a:r>
              <a:r>
                <a:rPr lang="en-US" sz="1600" b="0" baseline="-25000">
                  <a:latin typeface="Times New Roman" charset="0"/>
                </a:rPr>
                <a:t>2</a:t>
              </a:r>
              <a:endParaRPr lang="en-US" sz="1600" b="0">
                <a:latin typeface="Times New Roman" charset="0"/>
              </a:endParaRPr>
            </a:p>
          </p:txBody>
        </p:sp>
        <p:sp>
          <p:nvSpPr>
            <p:cNvPr id="902157" name="Text Box 2061"/>
            <p:cNvSpPr txBox="1">
              <a:spLocks noChangeArrowheads="1"/>
            </p:cNvSpPr>
            <p:nvPr/>
          </p:nvSpPr>
          <p:spPr bwMode="auto">
            <a:xfrm>
              <a:off x="4070" y="960"/>
              <a:ext cx="1450" cy="207"/>
            </a:xfrm>
            <a:prstGeom prst="rect">
              <a:avLst/>
            </a:prstGeom>
            <a:noFill/>
            <a:ln w="28575">
              <a:noFill/>
              <a:miter lim="800000"/>
              <a:headEnd/>
              <a:tailEnd/>
            </a:ln>
          </p:spPr>
          <p:txBody>
            <a:bodyPr lIns="0" tIns="0" rIns="0" bIns="0"/>
            <a:lstStyle/>
            <a:p>
              <a:r>
                <a:rPr lang="en-US" sz="1600" b="0"/>
                <a:t>Two  viewpoints</a:t>
              </a:r>
            </a:p>
          </p:txBody>
        </p:sp>
        <p:sp>
          <p:nvSpPr>
            <p:cNvPr id="902158" name="Line 2062"/>
            <p:cNvSpPr>
              <a:spLocks noChangeShapeType="1"/>
            </p:cNvSpPr>
            <p:nvPr/>
          </p:nvSpPr>
          <p:spPr bwMode="auto">
            <a:xfrm rot="5400000" flipH="1">
              <a:off x="4568" y="2738"/>
              <a:ext cx="276" cy="7"/>
            </a:xfrm>
            <a:prstGeom prst="line">
              <a:avLst/>
            </a:prstGeom>
            <a:noFill/>
            <a:ln w="28575">
              <a:solidFill>
                <a:schemeClr val="tx1"/>
              </a:solidFill>
              <a:round/>
              <a:headEnd type="stealth" w="sm" len="sm"/>
              <a:tailEnd type="stealth" w="sm" len="sm"/>
            </a:ln>
          </p:spPr>
          <p:txBody>
            <a:bodyPr/>
            <a:lstStyle/>
            <a:p>
              <a:endParaRPr lang="en-US"/>
            </a:p>
          </p:txBody>
        </p:sp>
        <p:sp>
          <p:nvSpPr>
            <p:cNvPr id="902159" name="Freeform 2063"/>
            <p:cNvSpPr>
              <a:spLocks/>
            </p:cNvSpPr>
            <p:nvPr/>
          </p:nvSpPr>
          <p:spPr bwMode="auto">
            <a:xfrm>
              <a:off x="4444" y="2627"/>
              <a:ext cx="129" cy="251"/>
            </a:xfrm>
            <a:custGeom>
              <a:avLst/>
              <a:gdLst/>
              <a:ahLst/>
              <a:cxnLst>
                <a:cxn ang="0">
                  <a:pos x="66" y="0"/>
                </a:cxn>
                <a:cxn ang="0">
                  <a:pos x="0" y="162"/>
                </a:cxn>
                <a:cxn ang="0">
                  <a:pos x="72" y="318"/>
                </a:cxn>
                <a:cxn ang="0">
                  <a:pos x="126" y="174"/>
                </a:cxn>
                <a:cxn ang="0">
                  <a:pos x="66" y="0"/>
                </a:cxn>
              </a:cxnLst>
              <a:rect l="0" t="0" r="r" b="b"/>
              <a:pathLst>
                <a:path w="126" h="318">
                  <a:moveTo>
                    <a:pt x="66" y="0"/>
                  </a:moveTo>
                  <a:lnTo>
                    <a:pt x="0" y="162"/>
                  </a:lnTo>
                  <a:lnTo>
                    <a:pt x="72" y="318"/>
                  </a:lnTo>
                  <a:lnTo>
                    <a:pt x="126" y="174"/>
                  </a:lnTo>
                  <a:lnTo>
                    <a:pt x="66" y="0"/>
                  </a:lnTo>
                  <a:close/>
                </a:path>
              </a:pathLst>
            </a:custGeom>
            <a:solidFill>
              <a:srgbClr val="3366FF"/>
            </a:solidFill>
            <a:ln w="28575">
              <a:noFill/>
              <a:round/>
              <a:headEnd/>
              <a:tailEnd/>
            </a:ln>
          </p:spPr>
          <p:txBody>
            <a:bodyPr/>
            <a:lstStyle/>
            <a:p>
              <a:endParaRPr lang="en-US"/>
            </a:p>
          </p:txBody>
        </p:sp>
        <p:sp>
          <p:nvSpPr>
            <p:cNvPr id="902160" name="Text Box 2064"/>
            <p:cNvSpPr txBox="1">
              <a:spLocks noChangeArrowheads="1"/>
            </p:cNvSpPr>
            <p:nvPr/>
          </p:nvSpPr>
          <p:spPr bwMode="auto">
            <a:xfrm>
              <a:off x="4844" y="2662"/>
              <a:ext cx="626" cy="218"/>
            </a:xfrm>
            <a:prstGeom prst="rect">
              <a:avLst/>
            </a:prstGeom>
            <a:noFill/>
            <a:ln w="28575">
              <a:noFill/>
              <a:miter lim="800000"/>
              <a:headEnd/>
              <a:tailEnd/>
            </a:ln>
          </p:spPr>
          <p:txBody>
            <a:bodyPr lIns="0" tIns="0" rIns="0" bIns="0"/>
            <a:lstStyle/>
            <a:p>
              <a:r>
                <a:rPr lang="en-US" sz="1400" b="0" dirty="0">
                  <a:latin typeface="Symbol" pitchFamily="18" charset="2"/>
                  <a:sym typeface="Symbol" pitchFamily="18" charset="2"/>
                </a:rPr>
                <a:t></a:t>
              </a:r>
              <a:r>
                <a:rPr lang="en-US" sz="1400" b="0" dirty="0">
                  <a:latin typeface="Times New Roman" charset="0"/>
                </a:rPr>
                <a:t>Z</a:t>
              </a:r>
              <a:r>
                <a:rPr lang="en-US" sz="1400" b="0" baseline="-25000" dirty="0">
                  <a:latin typeface="Times New Roman" charset="0"/>
                </a:rPr>
                <a:t>2</a:t>
              </a:r>
              <a:r>
                <a:rPr lang="en-US" sz="1400" b="0" dirty="0">
                  <a:latin typeface="Times New Roman" charset="0"/>
                </a:rPr>
                <a:t>&gt;</a:t>
              </a:r>
              <a:r>
                <a:rPr lang="en-US" sz="1400" b="0" dirty="0">
                  <a:latin typeface="Symbol" pitchFamily="18" charset="2"/>
                  <a:sym typeface="Symbol" pitchFamily="18" charset="2"/>
                </a:rPr>
                <a:t></a:t>
              </a:r>
              <a:r>
                <a:rPr lang="en-US" sz="1400" b="0" dirty="0">
                  <a:latin typeface="Times New Roman" charset="0"/>
                </a:rPr>
                <a:t>Z</a:t>
              </a:r>
              <a:r>
                <a:rPr lang="en-US" sz="1400" b="0" baseline="-25000" dirty="0">
                  <a:latin typeface="Times New Roman" charset="0"/>
                </a:rPr>
                <a:t>1</a:t>
              </a:r>
              <a:endParaRPr lang="en-US" sz="1400" b="0" dirty="0">
                <a:latin typeface="Times New Roman" charset="0"/>
              </a:endParaRPr>
            </a:p>
          </p:txBody>
        </p:sp>
        <p:sp>
          <p:nvSpPr>
            <p:cNvPr id="902161" name="Line 2065"/>
            <p:cNvSpPr>
              <a:spLocks noChangeShapeType="1"/>
            </p:cNvSpPr>
            <p:nvPr/>
          </p:nvSpPr>
          <p:spPr bwMode="auto">
            <a:xfrm flipV="1">
              <a:off x="4522" y="2639"/>
              <a:ext cx="284" cy="0"/>
            </a:xfrm>
            <a:prstGeom prst="line">
              <a:avLst/>
            </a:prstGeom>
            <a:noFill/>
            <a:ln w="28575">
              <a:solidFill>
                <a:schemeClr val="tx1"/>
              </a:solidFill>
              <a:round/>
              <a:headEnd/>
              <a:tailEnd/>
            </a:ln>
          </p:spPr>
          <p:txBody>
            <a:bodyPr/>
            <a:lstStyle/>
            <a:p>
              <a:endParaRPr lang="en-US"/>
            </a:p>
          </p:txBody>
        </p:sp>
        <p:sp>
          <p:nvSpPr>
            <p:cNvPr id="902162" name="Line 2066"/>
            <p:cNvSpPr>
              <a:spLocks noChangeShapeType="1"/>
            </p:cNvSpPr>
            <p:nvPr/>
          </p:nvSpPr>
          <p:spPr bwMode="auto">
            <a:xfrm>
              <a:off x="4444" y="2880"/>
              <a:ext cx="419" cy="0"/>
            </a:xfrm>
            <a:prstGeom prst="line">
              <a:avLst/>
            </a:prstGeom>
            <a:noFill/>
            <a:ln w="28575">
              <a:solidFill>
                <a:schemeClr val="tx1"/>
              </a:solidFill>
              <a:round/>
              <a:headEnd/>
              <a:tailEnd/>
            </a:ln>
          </p:spPr>
          <p:txBody>
            <a:bodyPr/>
            <a:lstStyle/>
            <a:p>
              <a:endParaRPr lang="en-US"/>
            </a:p>
          </p:txBody>
        </p:sp>
        <p:sp>
          <p:nvSpPr>
            <p:cNvPr id="902163" name="Line 2067"/>
            <p:cNvSpPr>
              <a:spLocks noChangeShapeType="1"/>
            </p:cNvSpPr>
            <p:nvPr/>
          </p:nvSpPr>
          <p:spPr bwMode="auto">
            <a:xfrm flipH="1">
              <a:off x="4225" y="1247"/>
              <a:ext cx="865" cy="840"/>
            </a:xfrm>
            <a:prstGeom prst="line">
              <a:avLst/>
            </a:prstGeom>
            <a:noFill/>
            <a:ln w="28575">
              <a:solidFill>
                <a:srgbClr val="0000FF"/>
              </a:solidFill>
              <a:round/>
              <a:headEnd/>
              <a:tailEnd/>
            </a:ln>
          </p:spPr>
          <p:txBody>
            <a:bodyPr/>
            <a:lstStyle/>
            <a:p>
              <a:endParaRPr lang="en-US"/>
            </a:p>
          </p:txBody>
        </p:sp>
        <p:sp>
          <p:nvSpPr>
            <p:cNvPr id="902164" name="Line 2068"/>
            <p:cNvSpPr>
              <a:spLocks noChangeShapeType="1"/>
            </p:cNvSpPr>
            <p:nvPr/>
          </p:nvSpPr>
          <p:spPr bwMode="auto">
            <a:xfrm flipH="1">
              <a:off x="4264" y="1259"/>
              <a:ext cx="813" cy="920"/>
            </a:xfrm>
            <a:prstGeom prst="line">
              <a:avLst/>
            </a:prstGeom>
            <a:noFill/>
            <a:ln w="28575">
              <a:solidFill>
                <a:srgbClr val="0000FF"/>
              </a:solidFill>
              <a:round/>
              <a:headEnd/>
              <a:tailEnd/>
            </a:ln>
          </p:spPr>
          <p:txBody>
            <a:bodyPr/>
            <a:lstStyle/>
            <a:p>
              <a:endParaRPr lang="en-US"/>
            </a:p>
          </p:txBody>
        </p:sp>
        <p:sp>
          <p:nvSpPr>
            <p:cNvPr id="902165" name="Line 2069"/>
            <p:cNvSpPr>
              <a:spLocks noChangeShapeType="1"/>
            </p:cNvSpPr>
            <p:nvPr/>
          </p:nvSpPr>
          <p:spPr bwMode="auto">
            <a:xfrm rot="-5400000">
              <a:off x="4350" y="2098"/>
              <a:ext cx="140" cy="2"/>
            </a:xfrm>
            <a:prstGeom prst="line">
              <a:avLst/>
            </a:prstGeom>
            <a:noFill/>
            <a:ln w="28575">
              <a:solidFill>
                <a:schemeClr val="tx1"/>
              </a:solidFill>
              <a:round/>
              <a:headEnd type="stealth" w="sm" len="sm"/>
              <a:tailEnd type="stealth" w="sm" len="sm"/>
            </a:ln>
          </p:spPr>
          <p:txBody>
            <a:bodyPr/>
            <a:lstStyle/>
            <a:p>
              <a:endParaRPr lang="en-US"/>
            </a:p>
          </p:txBody>
        </p:sp>
        <p:sp>
          <p:nvSpPr>
            <p:cNvPr id="902166" name="Freeform 2070"/>
            <p:cNvSpPr>
              <a:spLocks/>
            </p:cNvSpPr>
            <p:nvPr/>
          </p:nvSpPr>
          <p:spPr bwMode="auto">
            <a:xfrm>
              <a:off x="4231" y="2018"/>
              <a:ext cx="84" cy="161"/>
            </a:xfrm>
            <a:custGeom>
              <a:avLst/>
              <a:gdLst/>
              <a:ahLst/>
              <a:cxnLst>
                <a:cxn ang="0">
                  <a:pos x="66" y="0"/>
                </a:cxn>
                <a:cxn ang="0">
                  <a:pos x="0" y="162"/>
                </a:cxn>
                <a:cxn ang="0">
                  <a:pos x="72" y="318"/>
                </a:cxn>
                <a:cxn ang="0">
                  <a:pos x="126" y="174"/>
                </a:cxn>
                <a:cxn ang="0">
                  <a:pos x="66" y="0"/>
                </a:cxn>
              </a:cxnLst>
              <a:rect l="0" t="0" r="r" b="b"/>
              <a:pathLst>
                <a:path w="126" h="318">
                  <a:moveTo>
                    <a:pt x="66" y="0"/>
                  </a:moveTo>
                  <a:lnTo>
                    <a:pt x="0" y="162"/>
                  </a:lnTo>
                  <a:lnTo>
                    <a:pt x="72" y="318"/>
                  </a:lnTo>
                  <a:lnTo>
                    <a:pt x="126" y="174"/>
                  </a:lnTo>
                  <a:lnTo>
                    <a:pt x="66" y="0"/>
                  </a:lnTo>
                  <a:close/>
                </a:path>
              </a:pathLst>
            </a:custGeom>
            <a:solidFill>
              <a:srgbClr val="3366FF"/>
            </a:solidFill>
            <a:ln w="28575">
              <a:noFill/>
              <a:round/>
              <a:headEnd/>
              <a:tailEnd/>
            </a:ln>
          </p:spPr>
          <p:txBody>
            <a:bodyPr/>
            <a:lstStyle/>
            <a:p>
              <a:endParaRPr lang="en-US"/>
            </a:p>
          </p:txBody>
        </p:sp>
        <p:sp>
          <p:nvSpPr>
            <p:cNvPr id="902167" name="Text Box 2071"/>
            <p:cNvSpPr txBox="1">
              <a:spLocks noChangeArrowheads="1"/>
            </p:cNvSpPr>
            <p:nvPr/>
          </p:nvSpPr>
          <p:spPr bwMode="auto">
            <a:xfrm>
              <a:off x="4512" y="2016"/>
              <a:ext cx="422" cy="264"/>
            </a:xfrm>
            <a:prstGeom prst="rect">
              <a:avLst/>
            </a:prstGeom>
            <a:noFill/>
            <a:ln w="28575">
              <a:noFill/>
              <a:miter lim="800000"/>
              <a:headEnd/>
              <a:tailEnd/>
            </a:ln>
          </p:spPr>
          <p:txBody>
            <a:bodyPr lIns="0" tIns="0" rIns="0" bIns="0"/>
            <a:lstStyle/>
            <a:p>
              <a:r>
                <a:rPr lang="en-US" sz="1400" b="0">
                  <a:latin typeface="Symbol" pitchFamily="18" charset="2"/>
                  <a:sym typeface="Symbol" pitchFamily="18" charset="2"/>
                </a:rPr>
                <a:t></a:t>
              </a:r>
              <a:r>
                <a:rPr lang="en-US" sz="1400" b="0">
                  <a:latin typeface="Times New Roman" charset="0"/>
                </a:rPr>
                <a:t>Z</a:t>
              </a:r>
              <a:r>
                <a:rPr lang="en-US" sz="1400" b="0" baseline="-25000">
                  <a:latin typeface="Times New Roman" charset="0"/>
                </a:rPr>
                <a:t>1</a:t>
              </a:r>
              <a:endParaRPr lang="en-US" sz="1400" b="0">
                <a:latin typeface="Times New Roman" charset="0"/>
              </a:endParaRPr>
            </a:p>
          </p:txBody>
        </p:sp>
        <p:sp>
          <p:nvSpPr>
            <p:cNvPr id="902168" name="Line 2072"/>
            <p:cNvSpPr>
              <a:spLocks noChangeShapeType="1"/>
            </p:cNvSpPr>
            <p:nvPr/>
          </p:nvSpPr>
          <p:spPr bwMode="auto">
            <a:xfrm>
              <a:off x="4212" y="2029"/>
              <a:ext cx="372" cy="0"/>
            </a:xfrm>
            <a:prstGeom prst="line">
              <a:avLst/>
            </a:prstGeom>
            <a:noFill/>
            <a:ln w="28575">
              <a:solidFill>
                <a:schemeClr val="tx1"/>
              </a:solidFill>
              <a:round/>
              <a:headEnd/>
              <a:tailEnd/>
            </a:ln>
          </p:spPr>
          <p:txBody>
            <a:bodyPr/>
            <a:lstStyle/>
            <a:p>
              <a:endParaRPr lang="en-US"/>
            </a:p>
          </p:txBody>
        </p:sp>
        <p:sp>
          <p:nvSpPr>
            <p:cNvPr id="902169" name="Line 2073"/>
            <p:cNvSpPr>
              <a:spLocks noChangeShapeType="1"/>
            </p:cNvSpPr>
            <p:nvPr/>
          </p:nvSpPr>
          <p:spPr bwMode="auto">
            <a:xfrm>
              <a:off x="4225" y="2167"/>
              <a:ext cx="372" cy="0"/>
            </a:xfrm>
            <a:prstGeom prst="line">
              <a:avLst/>
            </a:prstGeom>
            <a:noFill/>
            <a:ln w="28575">
              <a:solidFill>
                <a:schemeClr val="tx1"/>
              </a:solidFill>
              <a:round/>
              <a:headEnd/>
              <a:tailEnd/>
            </a:ln>
          </p:spPr>
          <p:txBody>
            <a:bodyPr/>
            <a:lstStyle/>
            <a:p>
              <a:endParaRPr lang="en-US"/>
            </a:p>
          </p:txBody>
        </p:sp>
        <p:sp>
          <p:nvSpPr>
            <p:cNvPr id="902170" name="Line 2074"/>
            <p:cNvSpPr>
              <a:spLocks noChangeShapeType="1"/>
            </p:cNvSpPr>
            <p:nvPr/>
          </p:nvSpPr>
          <p:spPr bwMode="auto">
            <a:xfrm flipV="1">
              <a:off x="3696" y="2777"/>
              <a:ext cx="761" cy="0"/>
            </a:xfrm>
            <a:prstGeom prst="line">
              <a:avLst/>
            </a:prstGeom>
            <a:noFill/>
            <a:ln w="28575">
              <a:solidFill>
                <a:schemeClr val="tx1"/>
              </a:solidFill>
              <a:round/>
              <a:headEnd/>
              <a:tailEnd/>
            </a:ln>
          </p:spPr>
          <p:txBody>
            <a:bodyPr/>
            <a:lstStyle/>
            <a:p>
              <a:endParaRPr lang="en-US"/>
            </a:p>
          </p:txBody>
        </p:sp>
        <p:sp>
          <p:nvSpPr>
            <p:cNvPr id="902171" name="Line 2075"/>
            <p:cNvSpPr>
              <a:spLocks noChangeShapeType="1"/>
            </p:cNvSpPr>
            <p:nvPr/>
          </p:nvSpPr>
          <p:spPr bwMode="auto">
            <a:xfrm>
              <a:off x="3909" y="1282"/>
              <a:ext cx="6" cy="828"/>
            </a:xfrm>
            <a:prstGeom prst="line">
              <a:avLst/>
            </a:prstGeom>
            <a:noFill/>
            <a:ln w="28575">
              <a:solidFill>
                <a:schemeClr val="tx1"/>
              </a:solidFill>
              <a:round/>
              <a:headEnd type="stealth" w="sm" len="sm"/>
              <a:tailEnd type="stealth" w="sm" len="sm"/>
            </a:ln>
          </p:spPr>
          <p:txBody>
            <a:bodyPr/>
            <a:lstStyle/>
            <a:p>
              <a:endParaRPr lang="en-US"/>
            </a:p>
          </p:txBody>
        </p:sp>
        <p:sp>
          <p:nvSpPr>
            <p:cNvPr id="902172" name="Line 2076"/>
            <p:cNvSpPr>
              <a:spLocks noChangeShapeType="1"/>
            </p:cNvSpPr>
            <p:nvPr/>
          </p:nvSpPr>
          <p:spPr bwMode="auto">
            <a:xfrm flipV="1">
              <a:off x="3812" y="2098"/>
              <a:ext cx="426" cy="0"/>
            </a:xfrm>
            <a:prstGeom prst="line">
              <a:avLst/>
            </a:prstGeom>
            <a:noFill/>
            <a:ln w="28575">
              <a:solidFill>
                <a:schemeClr val="tx1"/>
              </a:solidFill>
              <a:round/>
              <a:headEnd/>
              <a:tailEnd/>
            </a:ln>
          </p:spPr>
          <p:txBody>
            <a:bodyPr/>
            <a:lstStyle/>
            <a:p>
              <a:endParaRPr lang="en-US"/>
            </a:p>
          </p:txBody>
        </p:sp>
        <p:sp>
          <p:nvSpPr>
            <p:cNvPr id="902173" name="Text Box 2077"/>
            <p:cNvSpPr txBox="1">
              <a:spLocks noChangeArrowheads="1"/>
            </p:cNvSpPr>
            <p:nvPr/>
          </p:nvSpPr>
          <p:spPr bwMode="auto">
            <a:xfrm>
              <a:off x="3851" y="1604"/>
              <a:ext cx="168" cy="263"/>
            </a:xfrm>
            <a:prstGeom prst="rect">
              <a:avLst/>
            </a:prstGeom>
            <a:solidFill>
              <a:schemeClr val="bg2"/>
            </a:solidFill>
            <a:ln w="28575">
              <a:noFill/>
              <a:miter lim="800000"/>
              <a:headEnd/>
              <a:tailEnd/>
            </a:ln>
          </p:spPr>
          <p:txBody>
            <a:bodyPr lIns="0" tIns="0" rIns="0" bIns="0"/>
            <a:lstStyle/>
            <a:p>
              <a:r>
                <a:rPr lang="en-US" sz="1600" b="0">
                  <a:latin typeface="Times New Roman" charset="0"/>
                </a:rPr>
                <a:t>Z</a:t>
              </a:r>
              <a:r>
                <a:rPr lang="en-US" sz="1600" b="0" baseline="-25000">
                  <a:latin typeface="Times New Roman" charset="0"/>
                </a:rPr>
                <a:t>1</a:t>
              </a:r>
              <a:endParaRPr lang="en-US" sz="1600" b="0">
                <a:latin typeface="Times New Roman" charset="0"/>
              </a:endParaRPr>
            </a:p>
          </p:txBody>
        </p:sp>
        <p:sp>
          <p:nvSpPr>
            <p:cNvPr id="902174" name="Text Box 2078"/>
            <p:cNvSpPr txBox="1">
              <a:spLocks noChangeArrowheads="1"/>
            </p:cNvSpPr>
            <p:nvPr/>
          </p:nvSpPr>
          <p:spPr bwMode="auto">
            <a:xfrm>
              <a:off x="3888" y="1056"/>
              <a:ext cx="422" cy="265"/>
            </a:xfrm>
            <a:prstGeom prst="rect">
              <a:avLst/>
            </a:prstGeom>
            <a:noFill/>
            <a:ln w="28575">
              <a:noFill/>
              <a:miter lim="800000"/>
              <a:headEnd/>
              <a:tailEnd/>
            </a:ln>
          </p:spPr>
          <p:txBody>
            <a:bodyPr lIns="0" tIns="0" rIns="0" bIns="0"/>
            <a:lstStyle/>
            <a:p>
              <a:r>
                <a:rPr lang="en-US" sz="1400" b="0">
                  <a:latin typeface="Times New Roman" charset="0"/>
                </a:rPr>
                <a:t>O</a:t>
              </a:r>
              <a:r>
                <a:rPr lang="en-US" sz="1400" b="0" baseline="-25000">
                  <a:latin typeface="Times New Roman" charset="0"/>
                </a:rPr>
                <a:t>l</a:t>
              </a:r>
              <a:endParaRPr lang="en-US" sz="1400" b="0">
                <a:latin typeface="Times New Roman" charset="0"/>
              </a:endParaRPr>
            </a:p>
          </p:txBody>
        </p:sp>
        <p:sp>
          <p:nvSpPr>
            <p:cNvPr id="902175" name="Text Box 2079"/>
            <p:cNvSpPr txBox="1">
              <a:spLocks noChangeArrowheads="1"/>
            </p:cNvSpPr>
            <p:nvPr/>
          </p:nvSpPr>
          <p:spPr bwMode="auto">
            <a:xfrm>
              <a:off x="5038" y="1109"/>
              <a:ext cx="422" cy="265"/>
            </a:xfrm>
            <a:prstGeom prst="rect">
              <a:avLst/>
            </a:prstGeom>
            <a:noFill/>
            <a:ln w="28575">
              <a:noFill/>
              <a:miter lim="800000"/>
              <a:headEnd/>
              <a:tailEnd/>
            </a:ln>
          </p:spPr>
          <p:txBody>
            <a:bodyPr lIns="0" tIns="0" rIns="0" bIns="0"/>
            <a:lstStyle/>
            <a:p>
              <a:r>
                <a:rPr lang="en-US" sz="1400" b="0">
                  <a:latin typeface="Times New Roman" charset="0"/>
                </a:rPr>
                <a:t>O</a:t>
              </a:r>
              <a:r>
                <a:rPr lang="en-US" sz="1400" b="0" baseline="-25000">
                  <a:latin typeface="Times New Roman" charset="0"/>
                </a:rPr>
                <a:t>r</a:t>
              </a:r>
              <a:endParaRPr lang="en-US" sz="1400" b="0">
                <a:latin typeface="Times New Roman" charset="0"/>
              </a:endParaRPr>
            </a:p>
          </p:txBody>
        </p:sp>
      </p:grpSp>
      <p:graphicFrame>
        <p:nvGraphicFramePr>
          <p:cNvPr id="902177" name="Object 2081"/>
          <p:cNvGraphicFramePr>
            <a:graphicFrameLocks noChangeAspect="1"/>
          </p:cNvGraphicFramePr>
          <p:nvPr/>
        </p:nvGraphicFramePr>
        <p:xfrm>
          <a:off x="6694488" y="4895850"/>
          <a:ext cx="1314450" cy="701675"/>
        </p:xfrm>
        <a:graphic>
          <a:graphicData uri="http://schemas.openxmlformats.org/presentationml/2006/ole">
            <mc:AlternateContent xmlns:mc="http://schemas.openxmlformats.org/markup-compatibility/2006">
              <mc:Choice xmlns:v="urn:schemas-microsoft-com:vml" Requires="v">
                <p:oleObj spid="_x0000_s3254" name="Equation" r:id="rId4" imgW="825480" imgH="444240" progId="Equation.3">
                  <p:embed/>
                </p:oleObj>
              </mc:Choice>
              <mc:Fallback>
                <p:oleObj name="Equation" r:id="rId4" imgW="825480" imgH="4442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4488" y="4895850"/>
                        <a:ext cx="1314450" cy="701675"/>
                      </a:xfrm>
                      <a:prstGeom prst="rect">
                        <a:avLst/>
                      </a:prstGeom>
                      <a:solidFill>
                        <a:srgbClr val="FF99CC"/>
                      </a:solidFill>
                    </p:spPr>
                  </p:pic>
                </p:oleObj>
              </mc:Fallback>
            </mc:AlternateContent>
          </a:graphicData>
        </a:graphic>
      </p:graphicFrame>
      <p:graphicFrame>
        <p:nvGraphicFramePr>
          <p:cNvPr id="902179" name="Object 2083"/>
          <p:cNvGraphicFramePr>
            <a:graphicFrameLocks noChangeAspect="1"/>
          </p:cNvGraphicFramePr>
          <p:nvPr/>
        </p:nvGraphicFramePr>
        <p:xfrm>
          <a:off x="6780213" y="5943600"/>
          <a:ext cx="1314450" cy="660400"/>
        </p:xfrm>
        <a:graphic>
          <a:graphicData uri="http://schemas.openxmlformats.org/presentationml/2006/ole">
            <mc:AlternateContent xmlns:mc="http://schemas.openxmlformats.org/markup-compatibility/2006">
              <mc:Choice xmlns:v="urn:schemas-microsoft-com:vml" Requires="v">
                <p:oleObj spid="_x0000_s3255" name="Equation" r:id="rId6" imgW="825480" imgH="419040" progId="Equation.3">
                  <p:embed/>
                </p:oleObj>
              </mc:Choice>
              <mc:Fallback>
                <p:oleObj name="Equation" r:id="rId6" imgW="825480" imgH="419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0213" y="5943600"/>
                        <a:ext cx="1314450" cy="660400"/>
                      </a:xfrm>
                      <a:prstGeom prst="rect">
                        <a:avLst/>
                      </a:prstGeom>
                      <a:solidFill>
                        <a:srgbClr val="FF99CC"/>
                      </a:solidFill>
                    </p:spPr>
                  </p:pic>
                </p:oleObj>
              </mc:Fallback>
            </mc:AlternateContent>
          </a:graphicData>
        </a:graphic>
      </p:graphicFrame>
      <p:sp>
        <p:nvSpPr>
          <p:cNvPr id="902180" name="Text Box 2084"/>
          <p:cNvSpPr txBox="1">
            <a:spLocks noChangeArrowheads="1"/>
          </p:cNvSpPr>
          <p:nvPr/>
        </p:nvSpPr>
        <p:spPr bwMode="auto">
          <a:xfrm>
            <a:off x="5638800" y="4572000"/>
            <a:ext cx="1828800" cy="366713"/>
          </a:xfrm>
          <a:prstGeom prst="rect">
            <a:avLst/>
          </a:prstGeom>
          <a:noFill/>
          <a:ln w="12700">
            <a:noFill/>
            <a:miter lim="800000"/>
            <a:headEnd type="none" w="sm" len="sm"/>
            <a:tailEnd type="none" w="sm" len="sm"/>
          </a:ln>
          <a:effectLst/>
        </p:spPr>
        <p:txBody>
          <a:bodyPr>
            <a:spAutoFit/>
          </a:bodyPr>
          <a:lstStyle/>
          <a:p>
            <a:pPr>
              <a:spcBef>
                <a:spcPct val="50000"/>
              </a:spcBef>
            </a:pPr>
            <a:r>
              <a:rPr lang="en-US" dirty="0">
                <a:solidFill>
                  <a:schemeClr val="bg2"/>
                </a:solidFill>
              </a:rPr>
              <a:t>Absolute error</a:t>
            </a:r>
          </a:p>
        </p:txBody>
      </p:sp>
      <p:sp>
        <p:nvSpPr>
          <p:cNvPr id="902181" name="Text Box 2085"/>
          <p:cNvSpPr txBox="1">
            <a:spLocks noChangeArrowheads="1"/>
          </p:cNvSpPr>
          <p:nvPr/>
        </p:nvSpPr>
        <p:spPr bwMode="auto">
          <a:xfrm>
            <a:off x="5715000" y="5638800"/>
            <a:ext cx="1828800" cy="366713"/>
          </a:xfrm>
          <a:prstGeom prst="rect">
            <a:avLst/>
          </a:prstGeom>
          <a:noFill/>
          <a:ln w="12700">
            <a:noFill/>
            <a:miter lim="800000"/>
            <a:headEnd type="none" w="sm" len="sm"/>
            <a:tailEnd type="none" w="sm" len="sm"/>
          </a:ln>
          <a:effectLst/>
        </p:spPr>
        <p:txBody>
          <a:bodyPr>
            <a:spAutoFit/>
          </a:bodyPr>
          <a:lstStyle/>
          <a:p>
            <a:pPr>
              <a:spcBef>
                <a:spcPct val="50000"/>
              </a:spcBef>
            </a:pPr>
            <a:r>
              <a:rPr lang="en-US" dirty="0">
                <a:solidFill>
                  <a:schemeClr val="bg2"/>
                </a:solidFill>
              </a:rPr>
              <a:t>Relative error</a:t>
            </a:r>
          </a:p>
        </p:txBody>
      </p:sp>
    </p:spTree>
    <p:extLst>
      <p:ext uri="{BB962C8B-B14F-4D97-AF65-F5344CB8AC3E}">
        <p14:creationId xmlns:p14="http://schemas.microsoft.com/office/powerpoint/2010/main" val="4660065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Eye Stereo Geometry</a:t>
            </a:r>
          </a:p>
        </p:txBody>
      </p:sp>
      <p:pic>
        <p:nvPicPr>
          <p:cNvPr id="4" name="Picture 3" descr="fig0519.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676400"/>
            <a:ext cx="3530600" cy="4787900"/>
          </a:xfrm>
          <a:prstGeom prst="rect">
            <a:avLst/>
          </a:prstGeom>
        </p:spPr>
      </p:pic>
      <p:sp>
        <p:nvSpPr>
          <p:cNvPr id="5" name="Rectangle 4"/>
          <p:cNvSpPr/>
          <p:nvPr/>
        </p:nvSpPr>
        <p:spPr>
          <a:xfrm>
            <a:off x="457200" y="1600200"/>
            <a:ext cx="4572000" cy="4247317"/>
          </a:xfrm>
          <a:prstGeom prst="rect">
            <a:avLst/>
          </a:prstGeom>
        </p:spPr>
        <p:txBody>
          <a:bodyPr>
            <a:spAutoFit/>
          </a:bodyPr>
          <a:lstStyle/>
          <a:p>
            <a:r>
              <a:rPr lang="en-US" b="1" dirty="0">
                <a:solidFill>
                  <a:srgbClr val="FF0000"/>
                </a:solidFill>
              </a:rPr>
              <a:t>Geometric origin of stereo disparity. </a:t>
            </a:r>
          </a:p>
          <a:p>
            <a:endParaRPr lang="en-US" dirty="0"/>
          </a:p>
          <a:p>
            <a:r>
              <a:rPr lang="en-US" dirty="0"/>
              <a:t>If the eyes separated by a </a:t>
            </a:r>
            <a:r>
              <a:rPr lang="en-US" dirty="0">
                <a:solidFill>
                  <a:srgbClr val="0000FF"/>
                </a:solidFill>
              </a:rPr>
              <a:t>baseline distance</a:t>
            </a:r>
            <a:r>
              <a:rPr lang="en-US" dirty="0"/>
              <a:t> of I = 6 cm  fixate on a 3D point F of a </a:t>
            </a:r>
            <a:r>
              <a:rPr lang="en-US" dirty="0">
                <a:solidFill>
                  <a:srgbClr val="0000FF"/>
                </a:solidFill>
              </a:rPr>
              <a:t>depth</a:t>
            </a:r>
            <a:r>
              <a:rPr lang="en-US" dirty="0"/>
              <a:t> d in the world, then the image of this point falls on the left fovea F</a:t>
            </a:r>
            <a:r>
              <a:rPr lang="en-US" baseline="-25000" dirty="0"/>
              <a:t>L</a:t>
            </a:r>
            <a:r>
              <a:rPr lang="en-US" dirty="0"/>
              <a:t>, and also on the right fovea F</a:t>
            </a:r>
            <a:r>
              <a:rPr lang="en-US" baseline="-25000" dirty="0"/>
              <a:t>R</a:t>
            </a:r>
            <a:r>
              <a:rPr lang="en-US" dirty="0"/>
              <a:t>. A different 3D point, P, falls on a point P</a:t>
            </a:r>
            <a:r>
              <a:rPr lang="en-US" baseline="-25000" dirty="0"/>
              <a:t>L</a:t>
            </a:r>
            <a:r>
              <a:rPr lang="en-US" dirty="0"/>
              <a:t> in the left eye, an angle of </a:t>
            </a:r>
            <a:r>
              <a:rPr lang="en-US" dirty="0" err="1"/>
              <a:t>v</a:t>
            </a:r>
            <a:r>
              <a:rPr lang="en-US" baseline="-25000" dirty="0" err="1"/>
              <a:t>L</a:t>
            </a:r>
            <a:r>
              <a:rPr lang="en-US" dirty="0"/>
              <a:t> degrees away from the left fovea F</a:t>
            </a:r>
            <a:r>
              <a:rPr lang="en-US" baseline="-25000" dirty="0"/>
              <a:t>L</a:t>
            </a:r>
            <a:r>
              <a:rPr lang="en-US" dirty="0"/>
              <a:t>, and it falls on a point P</a:t>
            </a:r>
            <a:r>
              <a:rPr lang="en-US" baseline="-25000" dirty="0"/>
              <a:t>R</a:t>
            </a:r>
            <a:r>
              <a:rPr lang="en-US" dirty="0"/>
              <a:t> in the right eye, </a:t>
            </a:r>
            <a:r>
              <a:rPr lang="en-US" dirty="0" err="1"/>
              <a:t>v</a:t>
            </a:r>
            <a:r>
              <a:rPr lang="en-US" baseline="-25000" dirty="0" err="1"/>
              <a:t>R</a:t>
            </a:r>
            <a:r>
              <a:rPr lang="en-US" dirty="0"/>
              <a:t>  degrees from the right fovea F</a:t>
            </a:r>
            <a:r>
              <a:rPr lang="en-US" baseline="-25000" dirty="0"/>
              <a:t>R</a:t>
            </a:r>
            <a:r>
              <a:rPr lang="en-US" dirty="0"/>
              <a:t>. The difference between the angles </a:t>
            </a:r>
            <a:r>
              <a:rPr lang="en-US" dirty="0" err="1"/>
              <a:t>v</a:t>
            </a:r>
            <a:r>
              <a:rPr lang="en-US" baseline="-25000" dirty="0" err="1"/>
              <a:t>L</a:t>
            </a:r>
            <a:r>
              <a:rPr lang="en-US" dirty="0"/>
              <a:t> and </a:t>
            </a:r>
            <a:r>
              <a:rPr lang="en-US" dirty="0" err="1"/>
              <a:t>v</a:t>
            </a:r>
            <a:r>
              <a:rPr lang="en-US" baseline="-25000" dirty="0" err="1"/>
              <a:t>R</a:t>
            </a:r>
            <a:r>
              <a:rPr lang="en-US" dirty="0"/>
              <a:t> is the </a:t>
            </a:r>
            <a:r>
              <a:rPr lang="en-US" b="1" dirty="0">
                <a:solidFill>
                  <a:srgbClr val="0000FF"/>
                </a:solidFill>
              </a:rPr>
              <a:t>stereo disparity</a:t>
            </a:r>
            <a:r>
              <a:rPr lang="en-US" b="1" dirty="0"/>
              <a:t> H </a:t>
            </a:r>
            <a:r>
              <a:rPr lang="en-US" dirty="0"/>
              <a:t>of the 3-D point P, and can be used to find the </a:t>
            </a:r>
            <a:r>
              <a:rPr lang="en-US" dirty="0">
                <a:solidFill>
                  <a:srgbClr val="0000FF"/>
                </a:solidFill>
              </a:rPr>
              <a:t>depth interval</a:t>
            </a:r>
            <a:r>
              <a:rPr lang="en-US" dirty="0"/>
              <a:t> z.</a:t>
            </a:r>
          </a:p>
        </p:txBody>
      </p:sp>
      <p:sp>
        <p:nvSpPr>
          <p:cNvPr id="7" name="Rectangle 6"/>
          <p:cNvSpPr/>
          <p:nvPr/>
        </p:nvSpPr>
        <p:spPr>
          <a:xfrm>
            <a:off x="838200" y="5791200"/>
            <a:ext cx="3322181" cy="923330"/>
          </a:xfrm>
          <a:prstGeom prst="rect">
            <a:avLst/>
          </a:prstGeom>
        </p:spPr>
        <p:txBody>
          <a:bodyPr wrap="none">
            <a:spAutoFit/>
          </a:bodyPr>
          <a:lstStyle/>
          <a:p>
            <a:r>
              <a:rPr lang="en-US" dirty="0" err="1">
                <a:solidFill>
                  <a:srgbClr val="FF0000"/>
                </a:solidFill>
              </a:rPr>
              <a:t>v</a:t>
            </a:r>
            <a:r>
              <a:rPr lang="en-US" baseline="-25000" dirty="0" err="1">
                <a:solidFill>
                  <a:srgbClr val="FF0000"/>
                </a:solidFill>
              </a:rPr>
              <a:t>L</a:t>
            </a:r>
            <a:r>
              <a:rPr lang="en-US" dirty="0">
                <a:solidFill>
                  <a:srgbClr val="FF0000"/>
                </a:solidFill>
              </a:rPr>
              <a:t> - </a:t>
            </a:r>
            <a:r>
              <a:rPr lang="en-US" dirty="0" err="1">
                <a:solidFill>
                  <a:srgbClr val="FF0000"/>
                </a:solidFill>
              </a:rPr>
              <a:t>v</a:t>
            </a:r>
            <a:r>
              <a:rPr lang="en-US" baseline="-25000" dirty="0" err="1">
                <a:solidFill>
                  <a:srgbClr val="FF0000"/>
                </a:solidFill>
              </a:rPr>
              <a:t>R</a:t>
            </a:r>
            <a:r>
              <a:rPr lang="en-US" dirty="0">
                <a:solidFill>
                  <a:srgbClr val="FF0000"/>
                </a:solidFill>
              </a:rPr>
              <a:t>  = H = </a:t>
            </a:r>
            <a:r>
              <a:rPr lang="en-US" dirty="0" err="1">
                <a:solidFill>
                  <a:srgbClr val="FF0000"/>
                </a:solidFill>
              </a:rPr>
              <a:t>cIz</a:t>
            </a:r>
            <a:r>
              <a:rPr lang="en-US" dirty="0">
                <a:solidFill>
                  <a:srgbClr val="FF0000"/>
                </a:solidFill>
              </a:rPr>
              <a:t>/d</a:t>
            </a:r>
            <a:r>
              <a:rPr lang="en-US" baseline="30000" dirty="0">
                <a:solidFill>
                  <a:srgbClr val="FF0000"/>
                </a:solidFill>
              </a:rPr>
              <a:t>2</a:t>
            </a:r>
            <a:r>
              <a:rPr lang="en-US" dirty="0">
                <a:solidFill>
                  <a:srgbClr val="FF0000"/>
                </a:solidFill>
              </a:rPr>
              <a:t> degrees</a:t>
            </a:r>
          </a:p>
          <a:p>
            <a:endParaRPr lang="en-US" dirty="0"/>
          </a:p>
          <a:p>
            <a:r>
              <a:rPr lang="en-US" dirty="0"/>
              <a:t>where c = 57.3 degrees/radian</a:t>
            </a:r>
          </a:p>
        </p:txBody>
      </p:sp>
    </p:spTree>
    <p:extLst>
      <p:ext uri="{BB962C8B-B14F-4D97-AF65-F5344CB8AC3E}">
        <p14:creationId xmlns:p14="http://schemas.microsoft.com/office/powerpoint/2010/main" val="2066928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Seeing Requires Work!</a:t>
            </a:r>
          </a:p>
        </p:txBody>
      </p:sp>
      <p:sp>
        <p:nvSpPr>
          <p:cNvPr id="3" name="Content Placeholder 2"/>
          <p:cNvSpPr>
            <a:spLocks noGrp="1"/>
          </p:cNvSpPr>
          <p:nvPr>
            <p:ph idx="1"/>
          </p:nvPr>
        </p:nvSpPr>
        <p:spPr/>
        <p:txBody>
          <a:bodyPr/>
          <a:lstStyle/>
          <a:p>
            <a:r>
              <a:rPr lang="en-US" sz="2400" dirty="0"/>
              <a:t>Seeing is not a passive process. It requires work.</a:t>
            </a:r>
          </a:p>
          <a:p>
            <a:r>
              <a:rPr lang="en-US" sz="2400" dirty="0"/>
              <a:t>The major limiting factor with regard to brain function might not be size or weight but the energy required to keep it running.</a:t>
            </a:r>
          </a:p>
          <a:p>
            <a:pPr lvl="1"/>
            <a:r>
              <a:rPr lang="en-US" sz="2000" dirty="0"/>
              <a:t>First, having a bigger brain requires a bigger intake of food.</a:t>
            </a:r>
          </a:p>
          <a:p>
            <a:pPr lvl="1"/>
            <a:r>
              <a:rPr lang="en-US" sz="2000" dirty="0"/>
              <a:t>Second, the large energy requirements of neuronal action potentials mean that brain cells should be active as little as possible</a:t>
            </a:r>
          </a:p>
          <a:p>
            <a:r>
              <a:rPr lang="en-US" sz="2400" dirty="0"/>
              <a:t>Seeing consists in creating a particular representation of the visual world inside our heads</a:t>
            </a:r>
          </a:p>
        </p:txBody>
      </p:sp>
    </p:spTree>
    <p:extLst>
      <p:ext uri="{BB962C8B-B14F-4D97-AF65-F5344CB8AC3E}">
        <p14:creationId xmlns:p14="http://schemas.microsoft.com/office/powerpoint/2010/main" val="143000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Cyclopean Image</a:t>
            </a:r>
          </a:p>
        </p:txBody>
      </p:sp>
      <p:sp>
        <p:nvSpPr>
          <p:cNvPr id="4" name="Rectangle 3"/>
          <p:cNvSpPr/>
          <p:nvPr/>
        </p:nvSpPr>
        <p:spPr>
          <a:xfrm>
            <a:off x="457200" y="5486400"/>
            <a:ext cx="8305800" cy="923330"/>
          </a:xfrm>
          <a:prstGeom prst="rect">
            <a:avLst/>
          </a:prstGeom>
        </p:spPr>
        <p:txBody>
          <a:bodyPr wrap="square">
            <a:spAutoFit/>
          </a:bodyPr>
          <a:lstStyle/>
          <a:p>
            <a:r>
              <a:rPr lang="en-US" dirty="0"/>
              <a:t>The image is assumed to be centered on a point mid-way between your eyes—the cyclopean center.  Within this image, the difference between each pair of corresponding retinal points defines a small directed line that connects them.</a:t>
            </a:r>
          </a:p>
        </p:txBody>
      </p:sp>
      <p:pic>
        <p:nvPicPr>
          <p:cNvPr id="5" name="Picture 4"/>
          <p:cNvPicPr>
            <a:picLocks noChangeAspect="1"/>
          </p:cNvPicPr>
          <p:nvPr/>
        </p:nvPicPr>
        <p:blipFill>
          <a:blip r:embed="rId2"/>
          <a:stretch>
            <a:fillRect/>
          </a:stretch>
        </p:blipFill>
        <p:spPr>
          <a:xfrm>
            <a:off x="1295400" y="1905000"/>
            <a:ext cx="3048000" cy="3125932"/>
          </a:xfrm>
          <a:prstGeom prst="rect">
            <a:avLst/>
          </a:prstGeom>
        </p:spPr>
      </p:pic>
      <p:pic>
        <p:nvPicPr>
          <p:cNvPr id="6" name="Picture 5" descr="fig0520b.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999" y="1828800"/>
            <a:ext cx="3112113" cy="3200400"/>
          </a:xfrm>
          <a:prstGeom prst="rect">
            <a:avLst/>
          </a:prstGeom>
        </p:spPr>
      </p:pic>
    </p:spTree>
    <p:extLst>
      <p:ext uri="{BB962C8B-B14F-4D97-AF65-F5344CB8AC3E}">
        <p14:creationId xmlns:p14="http://schemas.microsoft.com/office/powerpoint/2010/main" val="35630610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Few Important Observations</a:t>
            </a:r>
          </a:p>
        </p:txBody>
      </p:sp>
      <p:pic>
        <p:nvPicPr>
          <p:cNvPr id="6" name="Picture 5" descr="fig052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447800"/>
            <a:ext cx="6515100" cy="5219700"/>
          </a:xfrm>
          <a:prstGeom prst="rect">
            <a:avLst/>
          </a:prstGeom>
        </p:spPr>
      </p:pic>
      <p:sp>
        <p:nvSpPr>
          <p:cNvPr id="3" name="Content Placeholder 2"/>
          <p:cNvSpPr>
            <a:spLocks noGrp="1"/>
          </p:cNvSpPr>
          <p:nvPr>
            <p:ph idx="1"/>
          </p:nvPr>
        </p:nvSpPr>
        <p:spPr>
          <a:xfrm>
            <a:off x="3124200" y="1600200"/>
            <a:ext cx="5775396" cy="3886200"/>
          </a:xfrm>
          <a:solidFill>
            <a:srgbClr val="CCFFCC"/>
          </a:solidFill>
        </p:spPr>
        <p:txBody>
          <a:bodyPr/>
          <a:lstStyle/>
          <a:p>
            <a:r>
              <a:rPr lang="en-US" sz="2000" dirty="0"/>
              <a:t>First, using stereopsis, retinal disparity tells the brain the absolute depth of points only if it knows is the distance d to the fixation point.</a:t>
            </a:r>
          </a:p>
          <a:p>
            <a:r>
              <a:rPr lang="en-US" sz="2000" dirty="0"/>
              <a:t>Given that the threshold for human stereopsis is about 2 arc seconds (</a:t>
            </a:r>
            <a:r>
              <a:rPr lang="en-US" sz="2000" dirty="0" err="1"/>
              <a:t>Coutant</a:t>
            </a:r>
            <a:r>
              <a:rPr lang="en-US" sz="2000" dirty="0"/>
              <a:t> &amp; </a:t>
            </a:r>
            <a:r>
              <a:rPr lang="en-US" sz="2000" dirty="0" err="1"/>
              <a:t>Westheimer</a:t>
            </a:r>
            <a:r>
              <a:rPr lang="en-US" sz="2000" dirty="0"/>
              <a:t> 1993), this implies that stereopsis can’t provide information about shape (i.e., depth interval) once a 1 cm die is farther than about 2.5 meters away.</a:t>
            </a:r>
          </a:p>
          <a:p>
            <a:r>
              <a:rPr lang="en-US" sz="2000" dirty="0"/>
              <a:t>Widely spaced eyes should yield more disparity, and therefore more depth information, than eyes that are close together</a:t>
            </a:r>
          </a:p>
        </p:txBody>
      </p:sp>
    </p:spTree>
    <p:extLst>
      <p:ext uri="{BB962C8B-B14F-4D97-AF65-F5344CB8AC3E}">
        <p14:creationId xmlns:p14="http://schemas.microsoft.com/office/powerpoint/2010/main" val="30029810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Wide Baselines in the Animal Kingdom</a:t>
            </a:r>
          </a:p>
        </p:txBody>
      </p:sp>
      <p:pic>
        <p:nvPicPr>
          <p:cNvPr id="4" name="Picture 3" descr="fig0522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828800"/>
            <a:ext cx="3439010" cy="3048000"/>
          </a:xfrm>
          <a:prstGeom prst="rect">
            <a:avLst/>
          </a:prstGeom>
        </p:spPr>
      </p:pic>
      <p:pic>
        <p:nvPicPr>
          <p:cNvPr id="5" name="Picture 4" descr="fig0522b.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1828800"/>
            <a:ext cx="4572000" cy="3048000"/>
          </a:xfrm>
          <a:prstGeom prst="rect">
            <a:avLst/>
          </a:prstGeom>
        </p:spPr>
      </p:pic>
      <p:sp>
        <p:nvSpPr>
          <p:cNvPr id="6" name="Rectangle 5"/>
          <p:cNvSpPr/>
          <p:nvPr/>
        </p:nvSpPr>
        <p:spPr>
          <a:xfrm>
            <a:off x="457200" y="5105400"/>
            <a:ext cx="8305800" cy="1200329"/>
          </a:xfrm>
          <a:prstGeom prst="rect">
            <a:avLst/>
          </a:prstGeom>
        </p:spPr>
        <p:txBody>
          <a:bodyPr wrap="square">
            <a:spAutoFit/>
          </a:bodyPr>
          <a:lstStyle/>
          <a:p>
            <a:r>
              <a:rPr lang="en-US" dirty="0"/>
              <a:t>(a) </a:t>
            </a:r>
            <a:r>
              <a:rPr lang="en-US" b="1" dirty="0"/>
              <a:t>Male stalk-eyed flies (</a:t>
            </a:r>
            <a:r>
              <a:rPr lang="en-US" b="1" dirty="0" err="1"/>
              <a:t>Diopsidae</a:t>
            </a:r>
            <a:r>
              <a:rPr lang="en-US" b="1" dirty="0"/>
              <a:t>) </a:t>
            </a:r>
            <a:r>
              <a:rPr lang="en-US" dirty="0"/>
              <a:t>have eyes up to 5.5 cm apart with overlapping fields of view, which could mean they have stereoscopic vision. Photograph by </a:t>
            </a:r>
            <a:r>
              <a:rPr lang="en-US" dirty="0" err="1"/>
              <a:t>Hauke</a:t>
            </a:r>
            <a:r>
              <a:rPr lang="en-US" dirty="0"/>
              <a:t> Koch from Wikipedia. (b) </a:t>
            </a:r>
            <a:r>
              <a:rPr lang="en-US" b="1" dirty="0"/>
              <a:t>Hammerhead shark </a:t>
            </a:r>
            <a:r>
              <a:rPr lang="en-US" dirty="0"/>
              <a:t>has superb depth perception because its eyes are far apart.</a:t>
            </a:r>
          </a:p>
        </p:txBody>
      </p:sp>
    </p:spTree>
    <p:extLst>
      <p:ext uri="{BB962C8B-B14F-4D97-AF65-F5344CB8AC3E}">
        <p14:creationId xmlns:p14="http://schemas.microsoft.com/office/powerpoint/2010/main" val="9788829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Correspondence Problem</a:t>
            </a:r>
          </a:p>
        </p:txBody>
      </p:sp>
      <p:pic>
        <p:nvPicPr>
          <p:cNvPr id="4" name="Picture 3" descr="Screen Shot 2013-09-21 at 8.46.0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6103" y="1600200"/>
            <a:ext cx="5486400" cy="4471200"/>
          </a:xfrm>
          <a:prstGeom prst="rect">
            <a:avLst/>
          </a:prstGeom>
        </p:spPr>
      </p:pic>
      <p:sp>
        <p:nvSpPr>
          <p:cNvPr id="5" name="Rectangle 4"/>
          <p:cNvSpPr/>
          <p:nvPr/>
        </p:nvSpPr>
        <p:spPr>
          <a:xfrm>
            <a:off x="304800" y="1600200"/>
            <a:ext cx="3276600" cy="5078314"/>
          </a:xfrm>
          <a:prstGeom prst="rect">
            <a:avLst/>
          </a:prstGeom>
        </p:spPr>
        <p:txBody>
          <a:bodyPr wrap="square">
            <a:spAutoFit/>
          </a:bodyPr>
          <a:lstStyle/>
          <a:p>
            <a:r>
              <a:rPr lang="en-US" dirty="0"/>
              <a:t>Stereo correspondence problem. (a) Each point in the left image must be matched with its corresponding point in the right image. Here points are made explicit as dots, and four dots are encircled to exemplify how many ways they can be (</a:t>
            </a:r>
            <a:r>
              <a:rPr lang="en-US" dirty="0" err="1"/>
              <a:t>mis</a:t>
            </a:r>
            <a:r>
              <a:rPr lang="en-US" dirty="0"/>
              <a:t>-)</a:t>
            </a:r>
          </a:p>
          <a:p>
            <a:r>
              <a:rPr lang="en-US" dirty="0"/>
              <a:t>matched across the two images. (b) Expanded view shows that each dot in the left image can be matched with four dots in the right image (and vice versa), but only one of these matches is correct (black disks), the rest are mismatches (white disks)</a:t>
            </a:r>
          </a:p>
        </p:txBody>
      </p:sp>
    </p:spTree>
    <p:extLst>
      <p:ext uri="{BB962C8B-B14F-4D97-AF65-F5344CB8AC3E}">
        <p14:creationId xmlns:p14="http://schemas.microsoft.com/office/powerpoint/2010/main" val="8629264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Coarse-to-Fine Strategy</a:t>
            </a:r>
          </a:p>
        </p:txBody>
      </p:sp>
      <p:sp>
        <p:nvSpPr>
          <p:cNvPr id="4" name="Rectangle 3"/>
          <p:cNvSpPr/>
          <p:nvPr/>
        </p:nvSpPr>
        <p:spPr>
          <a:xfrm>
            <a:off x="152400" y="5486400"/>
            <a:ext cx="8610600" cy="1200329"/>
          </a:xfrm>
          <a:prstGeom prst="rect">
            <a:avLst/>
          </a:prstGeom>
        </p:spPr>
        <p:txBody>
          <a:bodyPr wrap="square">
            <a:spAutoFit/>
          </a:bodyPr>
          <a:lstStyle/>
          <a:p>
            <a:r>
              <a:rPr lang="en-US" dirty="0">
                <a:solidFill>
                  <a:srgbClr val="FF0000"/>
                </a:solidFill>
              </a:rPr>
              <a:t>Random-dot stereogram </a:t>
            </a:r>
            <a:r>
              <a:rPr lang="en-US" dirty="0"/>
              <a:t>shown on the left, as represented by the outputs of model ganglion cells on the right. Even though most of the fine details (high spatial frequencies)  have been removed, the two images can still be fused to reveal the same depth information.</a:t>
            </a:r>
          </a:p>
        </p:txBody>
      </p:sp>
      <p:pic>
        <p:nvPicPr>
          <p:cNvPr id="5" name="Picture 4"/>
          <p:cNvPicPr>
            <a:picLocks noChangeAspect="1"/>
          </p:cNvPicPr>
          <p:nvPr/>
        </p:nvPicPr>
        <p:blipFill>
          <a:blip r:embed="rId2"/>
          <a:stretch>
            <a:fillRect/>
          </a:stretch>
        </p:blipFill>
        <p:spPr>
          <a:xfrm>
            <a:off x="4648200" y="3352800"/>
            <a:ext cx="4114800" cy="2006825"/>
          </a:xfrm>
          <a:prstGeom prst="rect">
            <a:avLst/>
          </a:prstGeom>
        </p:spPr>
      </p:pic>
      <p:grpSp>
        <p:nvGrpSpPr>
          <p:cNvPr id="8" name="Group 7"/>
          <p:cNvGrpSpPr/>
          <p:nvPr/>
        </p:nvGrpSpPr>
        <p:grpSpPr>
          <a:xfrm>
            <a:off x="152194" y="1828800"/>
            <a:ext cx="4196758" cy="2057400"/>
            <a:chOff x="152194" y="1828800"/>
            <a:chExt cx="4196758" cy="2057400"/>
          </a:xfrm>
        </p:grpSpPr>
        <p:pic>
          <p:nvPicPr>
            <p:cNvPr id="6" name="Picture 5"/>
            <p:cNvPicPr>
              <a:picLocks noChangeAspect="1"/>
            </p:cNvPicPr>
            <p:nvPr/>
          </p:nvPicPr>
          <p:blipFill>
            <a:blip r:embed="rId3"/>
            <a:stretch>
              <a:fillRect/>
            </a:stretch>
          </p:blipFill>
          <p:spPr>
            <a:xfrm>
              <a:off x="152194" y="1828800"/>
              <a:ext cx="2062954" cy="2057400"/>
            </a:xfrm>
            <a:prstGeom prst="rect">
              <a:avLst/>
            </a:prstGeom>
          </p:spPr>
        </p:pic>
        <p:pic>
          <p:nvPicPr>
            <p:cNvPr id="7" name="Picture 6"/>
            <p:cNvPicPr>
              <a:picLocks noChangeAspect="1"/>
            </p:cNvPicPr>
            <p:nvPr/>
          </p:nvPicPr>
          <p:blipFill>
            <a:blip r:embed="rId4"/>
            <a:stretch>
              <a:fillRect/>
            </a:stretch>
          </p:blipFill>
          <p:spPr>
            <a:xfrm>
              <a:off x="2285999" y="1828800"/>
              <a:ext cx="2062953" cy="2057400"/>
            </a:xfrm>
            <a:prstGeom prst="rect">
              <a:avLst/>
            </a:prstGeom>
          </p:spPr>
        </p:pic>
      </p:grpSp>
      <p:pic>
        <p:nvPicPr>
          <p:cNvPr id="9" name="Picture 8" descr="Screen Shot 2013-09-21 at 8.54.3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4038600"/>
            <a:ext cx="2362200" cy="1378841"/>
          </a:xfrm>
          <a:prstGeom prst="rect">
            <a:avLst/>
          </a:prstGeom>
        </p:spPr>
      </p:pic>
    </p:spTree>
    <p:extLst>
      <p:ext uri="{BB962C8B-B14F-4D97-AF65-F5344CB8AC3E}">
        <p14:creationId xmlns:p14="http://schemas.microsoft.com/office/powerpoint/2010/main" val="28558792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5048566" y="4123593"/>
            <a:ext cx="3943034" cy="2760124"/>
          </a:xfrm>
          <a:prstGeom prst="rect">
            <a:avLst/>
          </a:prstGeom>
        </p:spPr>
      </p:pic>
      <p:sp>
        <p:nvSpPr>
          <p:cNvPr id="2" name="Title 1"/>
          <p:cNvSpPr>
            <a:spLocks noGrp="1"/>
          </p:cNvSpPr>
          <p:nvPr>
            <p:ph type="title"/>
          </p:nvPr>
        </p:nvSpPr>
        <p:spPr/>
        <p:txBody>
          <a:bodyPr/>
          <a:lstStyle/>
          <a:p>
            <a:r>
              <a:rPr lang="en-US" dirty="0"/>
              <a:t>3D Glasses, Movies &amp; Video</a:t>
            </a:r>
          </a:p>
        </p:txBody>
      </p:sp>
      <p:sp>
        <p:nvSpPr>
          <p:cNvPr id="4" name="Rectangle 3"/>
          <p:cNvSpPr/>
          <p:nvPr/>
        </p:nvSpPr>
        <p:spPr>
          <a:xfrm>
            <a:off x="228600" y="6324600"/>
            <a:ext cx="4724400" cy="369332"/>
          </a:xfrm>
          <a:prstGeom prst="rect">
            <a:avLst/>
          </a:prstGeom>
        </p:spPr>
        <p:txBody>
          <a:bodyPr wrap="square">
            <a:spAutoFit/>
          </a:bodyPr>
          <a:lstStyle/>
          <a:p>
            <a:r>
              <a:rPr lang="en-US" dirty="0"/>
              <a:t>http://</a:t>
            </a:r>
            <a:r>
              <a:rPr lang="en-US" dirty="0" err="1"/>
              <a:t>en.wikipedia.org</a:t>
            </a:r>
            <a:r>
              <a:rPr lang="en-US" dirty="0"/>
              <a:t>/wiki/Stereoscopy</a:t>
            </a:r>
          </a:p>
        </p:txBody>
      </p:sp>
      <p:pic>
        <p:nvPicPr>
          <p:cNvPr id="5" name="Picture 4"/>
          <p:cNvPicPr>
            <a:picLocks noChangeAspect="1"/>
          </p:cNvPicPr>
          <p:nvPr/>
        </p:nvPicPr>
        <p:blipFill>
          <a:blip r:embed="rId3"/>
          <a:stretch>
            <a:fillRect/>
          </a:stretch>
        </p:blipFill>
        <p:spPr>
          <a:xfrm>
            <a:off x="381000" y="1905000"/>
            <a:ext cx="2794000" cy="1778000"/>
          </a:xfrm>
          <a:prstGeom prst="rect">
            <a:avLst/>
          </a:prstGeom>
        </p:spPr>
      </p:pic>
      <p:sp>
        <p:nvSpPr>
          <p:cNvPr id="6" name="Rectangle 5"/>
          <p:cNvSpPr/>
          <p:nvPr/>
        </p:nvSpPr>
        <p:spPr>
          <a:xfrm>
            <a:off x="914400" y="3886200"/>
            <a:ext cx="2366052" cy="369332"/>
          </a:xfrm>
          <a:prstGeom prst="rect">
            <a:avLst/>
          </a:prstGeom>
        </p:spPr>
        <p:txBody>
          <a:bodyPr wrap="none">
            <a:spAutoFit/>
          </a:bodyPr>
          <a:lstStyle/>
          <a:p>
            <a:r>
              <a:rPr lang="en-US" dirty="0"/>
              <a:t>Anaglyph 3D glasses</a:t>
            </a:r>
          </a:p>
        </p:txBody>
      </p:sp>
      <p:pic>
        <p:nvPicPr>
          <p:cNvPr id="7" name="Picture 6"/>
          <p:cNvPicPr>
            <a:picLocks noChangeAspect="1"/>
          </p:cNvPicPr>
          <p:nvPr/>
        </p:nvPicPr>
        <p:blipFill>
          <a:blip r:embed="rId4"/>
          <a:stretch>
            <a:fillRect/>
          </a:stretch>
        </p:blipFill>
        <p:spPr>
          <a:xfrm>
            <a:off x="3276600" y="1905000"/>
            <a:ext cx="2794000" cy="2095500"/>
          </a:xfrm>
          <a:prstGeom prst="rect">
            <a:avLst/>
          </a:prstGeom>
        </p:spPr>
      </p:pic>
      <p:sp>
        <p:nvSpPr>
          <p:cNvPr id="8" name="Rectangle 7"/>
          <p:cNvSpPr/>
          <p:nvPr/>
        </p:nvSpPr>
        <p:spPr>
          <a:xfrm>
            <a:off x="3581400" y="3886200"/>
            <a:ext cx="1993792" cy="369332"/>
          </a:xfrm>
          <a:prstGeom prst="rect">
            <a:avLst/>
          </a:prstGeom>
        </p:spPr>
        <p:txBody>
          <a:bodyPr wrap="none">
            <a:spAutoFit/>
          </a:bodyPr>
          <a:lstStyle/>
          <a:p>
            <a:r>
              <a:rPr lang="en-US" dirty="0"/>
              <a:t>Polarized glasses</a:t>
            </a:r>
          </a:p>
        </p:txBody>
      </p:sp>
      <p:pic>
        <p:nvPicPr>
          <p:cNvPr id="9" name="Picture 8"/>
          <p:cNvPicPr>
            <a:picLocks noChangeAspect="1"/>
          </p:cNvPicPr>
          <p:nvPr/>
        </p:nvPicPr>
        <p:blipFill>
          <a:blip r:embed="rId5"/>
          <a:stretch>
            <a:fillRect/>
          </a:stretch>
        </p:blipFill>
        <p:spPr>
          <a:xfrm>
            <a:off x="6248400" y="1905000"/>
            <a:ext cx="2794000" cy="1866900"/>
          </a:xfrm>
          <a:prstGeom prst="rect">
            <a:avLst/>
          </a:prstGeom>
        </p:spPr>
      </p:pic>
      <p:sp>
        <p:nvSpPr>
          <p:cNvPr id="10" name="Rectangle 9"/>
          <p:cNvSpPr/>
          <p:nvPr/>
        </p:nvSpPr>
        <p:spPr>
          <a:xfrm>
            <a:off x="6477000" y="3886200"/>
            <a:ext cx="1775696" cy="369332"/>
          </a:xfrm>
          <a:prstGeom prst="rect">
            <a:avLst/>
          </a:prstGeom>
        </p:spPr>
        <p:txBody>
          <a:bodyPr wrap="none">
            <a:spAutoFit/>
          </a:bodyPr>
          <a:lstStyle/>
          <a:p>
            <a:r>
              <a:rPr lang="en-US" dirty="0"/>
              <a:t>Shutter glasses</a:t>
            </a:r>
          </a:p>
        </p:txBody>
      </p:sp>
      <p:sp>
        <p:nvSpPr>
          <p:cNvPr id="11" name="Rectangle 10"/>
          <p:cNvSpPr/>
          <p:nvPr/>
        </p:nvSpPr>
        <p:spPr>
          <a:xfrm>
            <a:off x="457200" y="4876800"/>
            <a:ext cx="4572000" cy="923330"/>
          </a:xfrm>
          <a:prstGeom prst="rect">
            <a:avLst/>
          </a:prstGeom>
        </p:spPr>
        <p:txBody>
          <a:bodyPr wrap="square">
            <a:spAutoFit/>
          </a:bodyPr>
          <a:lstStyle/>
          <a:p>
            <a:r>
              <a:rPr lang="en-US" dirty="0"/>
              <a:t>An HMD with a separate video source displayed in front of each eye to achieve a stereoscopic effect</a:t>
            </a:r>
          </a:p>
        </p:txBody>
      </p:sp>
    </p:spTree>
    <p:extLst>
      <p:ext uri="{BB962C8B-B14F-4D97-AF65-F5344CB8AC3E}">
        <p14:creationId xmlns:p14="http://schemas.microsoft.com/office/powerpoint/2010/main" val="12411122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Outline (Ch. 5)</a:t>
            </a:r>
          </a:p>
        </p:txBody>
      </p:sp>
      <p:sp>
        <p:nvSpPr>
          <p:cNvPr id="4099" name="Content Placeholder 2"/>
          <p:cNvSpPr>
            <a:spLocks noGrp="1"/>
          </p:cNvSpPr>
          <p:nvPr>
            <p:ph idx="1"/>
          </p:nvPr>
        </p:nvSpPr>
        <p:spPr/>
        <p:txBody>
          <a:bodyPr/>
          <a:lstStyle/>
          <a:p>
            <a:r>
              <a:rPr lang="en-US" dirty="0"/>
              <a:t>Depth: The Rouge Dimension</a:t>
            </a:r>
          </a:p>
          <a:p>
            <a:r>
              <a:rPr lang="en-US" dirty="0"/>
              <a:t>Motion: What Is It Good For?</a:t>
            </a:r>
          </a:p>
          <a:p>
            <a:r>
              <a:rPr lang="en-US" dirty="0"/>
              <a:t>Stereopsis: Stereo Vision</a:t>
            </a:r>
          </a:p>
          <a:p>
            <a:r>
              <a:rPr lang="en-US" dirty="0">
                <a:solidFill>
                  <a:srgbClr val="0000FF"/>
                </a:solidFill>
              </a:rPr>
              <a:t>Shape from X </a:t>
            </a:r>
          </a:p>
          <a:p>
            <a:pPr lvl="1"/>
            <a:r>
              <a:rPr lang="en-US" dirty="0"/>
              <a:t>Motion, Stereo, </a:t>
            </a:r>
            <a:r>
              <a:rPr lang="en-US" dirty="0">
                <a:solidFill>
                  <a:srgbClr val="0000FF"/>
                </a:solidFill>
              </a:rPr>
              <a:t>Shading, Texture</a:t>
            </a:r>
          </a:p>
        </p:txBody>
      </p:sp>
    </p:spTree>
    <p:extLst>
      <p:ext uri="{BB962C8B-B14F-4D97-AF65-F5344CB8AC3E}">
        <p14:creationId xmlns:p14="http://schemas.microsoft.com/office/powerpoint/2010/main" val="41396828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 from X</a:t>
            </a:r>
          </a:p>
        </p:txBody>
      </p:sp>
      <p:sp>
        <p:nvSpPr>
          <p:cNvPr id="3" name="Content Placeholder 2"/>
          <p:cNvSpPr>
            <a:spLocks noGrp="1"/>
          </p:cNvSpPr>
          <p:nvPr>
            <p:ph idx="1"/>
          </p:nvPr>
        </p:nvSpPr>
        <p:spPr>
          <a:xfrm>
            <a:off x="457200" y="1981200"/>
            <a:ext cx="8458200" cy="3886200"/>
          </a:xfrm>
        </p:spPr>
        <p:txBody>
          <a:bodyPr/>
          <a:lstStyle/>
          <a:p>
            <a:r>
              <a:rPr lang="en-US" dirty="0"/>
              <a:t>Shape from Motion (Structure from Motion)</a:t>
            </a:r>
          </a:p>
          <a:p>
            <a:r>
              <a:rPr lang="en-US" dirty="0"/>
              <a:t>Shape from Stereo</a:t>
            </a:r>
          </a:p>
          <a:p>
            <a:r>
              <a:rPr lang="en-US" dirty="0">
                <a:solidFill>
                  <a:srgbClr val="0000FF"/>
                </a:solidFill>
              </a:rPr>
              <a:t>Shape from Texture</a:t>
            </a:r>
          </a:p>
          <a:p>
            <a:r>
              <a:rPr lang="en-US" dirty="0">
                <a:solidFill>
                  <a:srgbClr val="0000FF"/>
                </a:solidFill>
              </a:rPr>
              <a:t>Shape from Shading</a:t>
            </a:r>
          </a:p>
        </p:txBody>
      </p:sp>
    </p:spTree>
    <p:extLst>
      <p:ext uri="{BB962C8B-B14F-4D97-AF65-F5344CB8AC3E}">
        <p14:creationId xmlns:p14="http://schemas.microsoft.com/office/powerpoint/2010/main" val="4297439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easily we are fooled</a:t>
            </a:r>
          </a:p>
        </p:txBody>
      </p:sp>
      <p:pic>
        <p:nvPicPr>
          <p:cNvPr id="3" name="Picture 2"/>
          <p:cNvPicPr>
            <a:picLocks noChangeAspect="1"/>
          </p:cNvPicPr>
          <p:nvPr/>
        </p:nvPicPr>
        <p:blipFill>
          <a:blip r:embed="rId2"/>
          <a:stretch>
            <a:fillRect/>
          </a:stretch>
        </p:blipFill>
        <p:spPr>
          <a:xfrm>
            <a:off x="609600" y="1981200"/>
            <a:ext cx="7620000" cy="3983682"/>
          </a:xfrm>
          <a:prstGeom prst="rect">
            <a:avLst/>
          </a:prstGeom>
        </p:spPr>
      </p:pic>
    </p:spTree>
    <p:extLst>
      <p:ext uri="{BB962C8B-B14F-4D97-AF65-F5344CB8AC3E}">
        <p14:creationId xmlns:p14="http://schemas.microsoft.com/office/powerpoint/2010/main" val="6261307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 from Texture</a:t>
            </a:r>
          </a:p>
        </p:txBody>
      </p:sp>
      <p:pic>
        <p:nvPicPr>
          <p:cNvPr id="3" name="Picture 2"/>
          <p:cNvPicPr>
            <a:picLocks noChangeAspect="1"/>
          </p:cNvPicPr>
          <p:nvPr/>
        </p:nvPicPr>
        <p:blipFill>
          <a:blip r:embed="rId2"/>
          <a:stretch>
            <a:fillRect/>
          </a:stretch>
        </p:blipFill>
        <p:spPr>
          <a:xfrm>
            <a:off x="4267200" y="1905000"/>
            <a:ext cx="4317107" cy="3852081"/>
          </a:xfrm>
          <a:prstGeom prst="rect">
            <a:avLst/>
          </a:prstGeom>
        </p:spPr>
      </p:pic>
      <p:sp>
        <p:nvSpPr>
          <p:cNvPr id="4" name="Rectangle 3"/>
          <p:cNvSpPr/>
          <p:nvPr/>
        </p:nvSpPr>
        <p:spPr>
          <a:xfrm>
            <a:off x="838200" y="2667000"/>
            <a:ext cx="2743200" cy="2629763"/>
          </a:xfrm>
          <a:prstGeom prst="rect">
            <a:avLst/>
          </a:prstGeom>
        </p:spPr>
        <p:txBody>
          <a:bodyPr wrap="square">
            <a:spAutoFit/>
          </a:bodyPr>
          <a:lstStyle/>
          <a:p>
            <a:r>
              <a:rPr lang="en-US" dirty="0"/>
              <a:t>The two squares have identical areas on the page,  and show how the number of disks per square centimeter of image area increases with surface slant. Courtesy Angeline </a:t>
            </a:r>
            <a:r>
              <a:rPr lang="en-US" dirty="0" err="1"/>
              <a:t>Loh</a:t>
            </a:r>
            <a:r>
              <a:rPr lang="en-US" dirty="0"/>
              <a:t> (2006).</a:t>
            </a:r>
          </a:p>
        </p:txBody>
      </p:sp>
    </p:spTree>
    <p:extLst>
      <p:ext uri="{BB962C8B-B14F-4D97-AF65-F5344CB8AC3E}">
        <p14:creationId xmlns:p14="http://schemas.microsoft.com/office/powerpoint/2010/main" val="626130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 the First Frontier</a:t>
            </a:r>
          </a:p>
        </p:txBody>
      </p:sp>
      <p:pic>
        <p:nvPicPr>
          <p:cNvPr id="9" name="Picture 8"/>
          <p:cNvPicPr>
            <a:picLocks noChangeAspect="1"/>
          </p:cNvPicPr>
          <p:nvPr/>
        </p:nvPicPr>
        <p:blipFill>
          <a:blip r:embed="rId2"/>
          <a:stretch>
            <a:fillRect/>
          </a:stretch>
        </p:blipFill>
        <p:spPr>
          <a:xfrm>
            <a:off x="4559300" y="3416300"/>
            <a:ext cx="12700" cy="12700"/>
          </a:xfrm>
          <a:prstGeom prst="rect">
            <a:avLst/>
          </a:prstGeom>
        </p:spPr>
      </p:pic>
      <p:pic>
        <p:nvPicPr>
          <p:cNvPr id="10" name="Picture 9"/>
          <p:cNvPicPr>
            <a:picLocks noChangeAspect="1"/>
          </p:cNvPicPr>
          <p:nvPr/>
        </p:nvPicPr>
        <p:blipFill>
          <a:blip r:embed="rId2"/>
          <a:stretch>
            <a:fillRect/>
          </a:stretch>
        </p:blipFill>
        <p:spPr>
          <a:xfrm>
            <a:off x="4559300" y="3416300"/>
            <a:ext cx="12700" cy="12700"/>
          </a:xfrm>
          <a:prstGeom prst="rect">
            <a:avLst/>
          </a:prstGeom>
        </p:spPr>
      </p:pic>
      <p:pic>
        <p:nvPicPr>
          <p:cNvPr id="11" name="Picture 10"/>
          <p:cNvPicPr>
            <a:picLocks noChangeAspect="1"/>
          </p:cNvPicPr>
          <p:nvPr/>
        </p:nvPicPr>
        <p:blipFill>
          <a:blip r:embed="rId2"/>
          <a:stretch>
            <a:fillRect/>
          </a:stretch>
        </p:blipFill>
        <p:spPr>
          <a:xfrm>
            <a:off x="4559300" y="3416300"/>
            <a:ext cx="12700" cy="12700"/>
          </a:xfrm>
          <a:prstGeom prst="rect">
            <a:avLst/>
          </a:prstGeom>
        </p:spPr>
      </p:pic>
      <p:pic>
        <p:nvPicPr>
          <p:cNvPr id="3" name="Picture 2" descr="fig050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824338"/>
            <a:ext cx="3124200" cy="4081162"/>
          </a:xfrm>
          <a:prstGeom prst="rect">
            <a:avLst/>
          </a:prstGeom>
        </p:spPr>
      </p:pic>
      <p:sp>
        <p:nvSpPr>
          <p:cNvPr id="4" name="Rectangle 3"/>
          <p:cNvSpPr/>
          <p:nvPr/>
        </p:nvSpPr>
        <p:spPr>
          <a:xfrm>
            <a:off x="304800" y="2362200"/>
            <a:ext cx="4572000" cy="2585323"/>
          </a:xfrm>
          <a:prstGeom prst="rect">
            <a:avLst/>
          </a:prstGeom>
        </p:spPr>
        <p:txBody>
          <a:bodyPr>
            <a:spAutoFit/>
          </a:bodyPr>
          <a:lstStyle/>
          <a:p>
            <a:r>
              <a:rPr lang="en-US" dirty="0"/>
              <a:t>Room as three-dimensional space. The X-axis defines position from left to right, the</a:t>
            </a:r>
          </a:p>
          <a:p>
            <a:r>
              <a:rPr lang="en-US" dirty="0"/>
              <a:t>Y-axis from bottom to top, and the Z-axis from back to front (depth). A spider</a:t>
            </a:r>
          </a:p>
          <a:p>
            <a:r>
              <a:rPr lang="en-US" dirty="0"/>
              <a:t>requires three numbers, the distance from the origin along the X-, Y-, and Z-axes to</a:t>
            </a:r>
          </a:p>
          <a:p>
            <a:r>
              <a:rPr lang="en-US" dirty="0"/>
              <a:t>specify its position in the room (e.g., [X, Y, Z] = [3, 2, 1]). By definition, the origin</a:t>
            </a:r>
          </a:p>
          <a:p>
            <a:r>
              <a:rPr lang="en-US" dirty="0"/>
              <a:t>is located at [0, 0, 0].</a:t>
            </a:r>
          </a:p>
        </p:txBody>
      </p:sp>
    </p:spTree>
    <p:extLst>
      <p:ext uri="{BB962C8B-B14F-4D97-AF65-F5344CB8AC3E}">
        <p14:creationId xmlns:p14="http://schemas.microsoft.com/office/powerpoint/2010/main" val="6208668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 from Shading</a:t>
            </a:r>
          </a:p>
        </p:txBody>
      </p:sp>
      <p:pic>
        <p:nvPicPr>
          <p:cNvPr id="5" name="Picture 4"/>
          <p:cNvPicPr>
            <a:picLocks noChangeAspect="1"/>
          </p:cNvPicPr>
          <p:nvPr/>
        </p:nvPicPr>
        <p:blipFill>
          <a:blip r:embed="rId2"/>
          <a:stretch>
            <a:fillRect/>
          </a:stretch>
        </p:blipFill>
        <p:spPr>
          <a:xfrm>
            <a:off x="381000" y="1905000"/>
            <a:ext cx="8458200" cy="3100064"/>
          </a:xfrm>
          <a:prstGeom prst="rect">
            <a:avLst/>
          </a:prstGeom>
        </p:spPr>
      </p:pic>
      <p:sp>
        <p:nvSpPr>
          <p:cNvPr id="6" name="Rectangle 5"/>
          <p:cNvSpPr/>
          <p:nvPr/>
        </p:nvSpPr>
        <p:spPr>
          <a:xfrm>
            <a:off x="457200" y="5029200"/>
            <a:ext cx="8458200" cy="1477328"/>
          </a:xfrm>
          <a:prstGeom prst="rect">
            <a:avLst/>
          </a:prstGeom>
        </p:spPr>
        <p:txBody>
          <a:bodyPr wrap="square">
            <a:spAutoFit/>
          </a:bodyPr>
          <a:lstStyle/>
          <a:p>
            <a:r>
              <a:rPr lang="en-US" dirty="0"/>
              <a:t>(a) To obtain shape from shading, you first have to discount the reflectance or albedo of the surface. (b) Lightness illusion. The same change in image luminance (gray level) can be induced either by a change in surface orientation of a surface with constant reflectance (top circle), or by a change in the reflectance of a surface with constant orientation (bottom circle). Courtesy Ted </a:t>
            </a:r>
            <a:r>
              <a:rPr lang="en-US" dirty="0" err="1"/>
              <a:t>Adelson</a:t>
            </a:r>
            <a:r>
              <a:rPr lang="en-US" dirty="0"/>
              <a:t>.</a:t>
            </a:r>
          </a:p>
        </p:txBody>
      </p:sp>
    </p:spTree>
    <p:extLst>
      <p:ext uri="{BB962C8B-B14F-4D97-AF65-F5344CB8AC3E}">
        <p14:creationId xmlns:p14="http://schemas.microsoft.com/office/powerpoint/2010/main" val="7461003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Outline (Ch. 5)</a:t>
            </a:r>
          </a:p>
        </p:txBody>
      </p:sp>
      <p:sp>
        <p:nvSpPr>
          <p:cNvPr id="4099" name="Content Placeholder 2"/>
          <p:cNvSpPr>
            <a:spLocks noGrp="1"/>
          </p:cNvSpPr>
          <p:nvPr>
            <p:ph idx="1"/>
          </p:nvPr>
        </p:nvSpPr>
        <p:spPr/>
        <p:txBody>
          <a:bodyPr/>
          <a:lstStyle/>
          <a:p>
            <a:r>
              <a:rPr lang="en-US" dirty="0"/>
              <a:t>Depth: The Rouge Dimension</a:t>
            </a:r>
          </a:p>
          <a:p>
            <a:r>
              <a:rPr lang="en-US" dirty="0"/>
              <a:t>Motion: What Is It Good For?</a:t>
            </a:r>
          </a:p>
          <a:p>
            <a:r>
              <a:rPr lang="en-US" dirty="0"/>
              <a:t>Stereopsis: Stereo Vision</a:t>
            </a:r>
          </a:p>
          <a:p>
            <a:r>
              <a:rPr lang="en-US" dirty="0"/>
              <a:t>Shape from X </a:t>
            </a:r>
          </a:p>
          <a:p>
            <a:pPr lvl="1"/>
            <a:r>
              <a:rPr lang="en-US" dirty="0"/>
              <a:t>Motion, Stereo, Shading, Texture</a:t>
            </a:r>
          </a:p>
        </p:txBody>
      </p:sp>
    </p:spTree>
    <p:extLst>
      <p:ext uri="{BB962C8B-B14F-4D97-AF65-F5344CB8AC3E}">
        <p14:creationId xmlns:p14="http://schemas.microsoft.com/office/powerpoint/2010/main" val="4139682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2" cstate="print"/>
          <a:srcRect/>
          <a:stretch>
            <a:fillRect/>
          </a:stretch>
        </p:blipFill>
        <p:spPr bwMode="auto">
          <a:xfrm>
            <a:off x="5715000" y="1524000"/>
            <a:ext cx="2997200" cy="4495800"/>
          </a:xfrm>
          <a:prstGeom prst="rect">
            <a:avLst/>
          </a:prstGeom>
          <a:noFill/>
          <a:effectLst>
            <a:outerShdw dist="89803" dir="2700000" algn="ctr" rotWithShape="0">
              <a:srgbClr val="424680"/>
            </a:outerShdw>
          </a:effectLst>
        </p:spPr>
      </p:pic>
      <p:sp>
        <p:nvSpPr>
          <p:cNvPr id="2" name="Title 1"/>
          <p:cNvSpPr>
            <a:spLocks noGrp="1"/>
          </p:cNvSpPr>
          <p:nvPr>
            <p:ph type="title"/>
          </p:nvPr>
        </p:nvSpPr>
        <p:spPr/>
        <p:txBody>
          <a:bodyPr/>
          <a:lstStyle/>
          <a:p>
            <a:r>
              <a:rPr lang="en-US" dirty="0"/>
              <a:t>Painting Pictures on the Retina</a:t>
            </a:r>
          </a:p>
        </p:txBody>
      </p:sp>
      <p:sp>
        <p:nvSpPr>
          <p:cNvPr id="3" name="Content Placeholder 2"/>
          <p:cNvSpPr>
            <a:spLocks noGrp="1"/>
          </p:cNvSpPr>
          <p:nvPr>
            <p:ph idx="1"/>
          </p:nvPr>
        </p:nvSpPr>
        <p:spPr>
          <a:xfrm>
            <a:off x="457200" y="1981200"/>
            <a:ext cx="4876800" cy="3886200"/>
          </a:xfrm>
        </p:spPr>
        <p:txBody>
          <a:bodyPr/>
          <a:lstStyle/>
          <a:p>
            <a:r>
              <a:rPr lang="en-US" sz="2400" dirty="0"/>
              <a:t>Whereas adjacent points in the 3-D world always yield adjacent points in the 2-D image, </a:t>
            </a:r>
            <a:r>
              <a:rPr lang="en-US" sz="2400" dirty="0">
                <a:solidFill>
                  <a:srgbClr val="FF0000"/>
                </a:solidFill>
              </a:rPr>
              <a:t>but</a:t>
            </a:r>
            <a:r>
              <a:rPr lang="en-US" sz="2400" dirty="0"/>
              <a:t> adjacent points in the 2-D image could come from points separated by miles in the 3-D world. </a:t>
            </a:r>
          </a:p>
          <a:p>
            <a:r>
              <a:rPr lang="en-US" sz="2400" dirty="0"/>
              <a:t>In other words, there’s a continuous mapping from the world to the image, </a:t>
            </a:r>
            <a:r>
              <a:rPr lang="en-US" sz="2400" dirty="0">
                <a:solidFill>
                  <a:srgbClr val="FF0000"/>
                </a:solidFill>
              </a:rPr>
              <a:t>but</a:t>
            </a:r>
            <a:r>
              <a:rPr lang="en-US" sz="2400" dirty="0"/>
              <a:t> a discontinuous mapping from the image to the world.</a:t>
            </a:r>
          </a:p>
        </p:txBody>
      </p:sp>
      <p:pic>
        <p:nvPicPr>
          <p:cNvPr id="4" name="Picture 3"/>
          <p:cNvPicPr>
            <a:picLocks noChangeAspect="1" noChangeArrowheads="1"/>
          </p:cNvPicPr>
          <p:nvPr/>
        </p:nvPicPr>
        <p:blipFill>
          <a:blip r:embed="rId3" cstate="print"/>
          <a:srcRect/>
          <a:stretch>
            <a:fillRect/>
          </a:stretch>
        </p:blipFill>
        <p:spPr bwMode="auto">
          <a:xfrm>
            <a:off x="5410200" y="4518628"/>
            <a:ext cx="3524794" cy="2339372"/>
          </a:xfrm>
          <a:prstGeom prst="rect">
            <a:avLst/>
          </a:prstGeom>
          <a:noFill/>
          <a:effectLst>
            <a:outerShdw dist="107763" dir="2700000" algn="ctr" rotWithShape="0">
              <a:srgbClr val="424680"/>
            </a:outerShdw>
          </a:effectLst>
        </p:spPr>
      </p:pic>
    </p:spTree>
    <p:extLst>
      <p:ext uri="{BB962C8B-B14F-4D97-AF65-F5344CB8AC3E}">
        <p14:creationId xmlns:p14="http://schemas.microsoft.com/office/powerpoint/2010/main" val="21185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Pictorial Cues to Distances</a:t>
            </a:r>
          </a:p>
        </p:txBody>
      </p:sp>
      <p:sp>
        <p:nvSpPr>
          <p:cNvPr id="3" name="Content Placeholder 2"/>
          <p:cNvSpPr>
            <a:spLocks noGrp="1"/>
          </p:cNvSpPr>
          <p:nvPr>
            <p:ph idx="1"/>
          </p:nvPr>
        </p:nvSpPr>
        <p:spPr>
          <a:xfrm>
            <a:off x="457200" y="1600200"/>
            <a:ext cx="8229600" cy="4267200"/>
          </a:xfrm>
        </p:spPr>
        <p:txBody>
          <a:bodyPr/>
          <a:lstStyle/>
          <a:p>
            <a:pPr>
              <a:spcBef>
                <a:spcPct val="40000"/>
              </a:spcBef>
              <a:spcAft>
                <a:spcPct val="10000"/>
              </a:spcAft>
            </a:pPr>
            <a:r>
              <a:rPr lang="en-US" sz="2200" dirty="0">
                <a:solidFill>
                  <a:srgbClr val="FF0000"/>
                </a:solidFill>
              </a:rPr>
              <a:t>Interposition</a:t>
            </a:r>
            <a:r>
              <a:rPr lang="en-US" sz="2200" dirty="0">
                <a:solidFill>
                  <a:schemeClr val="accent1"/>
                </a:solidFill>
              </a:rPr>
              <a:t>:</a:t>
            </a:r>
            <a:r>
              <a:rPr lang="en-US" sz="2200" dirty="0"/>
              <a:t> occluding objects appear closer than occluded objects</a:t>
            </a:r>
          </a:p>
          <a:p>
            <a:pPr>
              <a:spcBef>
                <a:spcPct val="40000"/>
              </a:spcBef>
              <a:spcAft>
                <a:spcPct val="10000"/>
              </a:spcAft>
            </a:pPr>
            <a:r>
              <a:rPr lang="en-US" sz="2200" dirty="0">
                <a:solidFill>
                  <a:srgbClr val="FF0000"/>
                </a:solidFill>
              </a:rPr>
              <a:t>Relative size:</a:t>
            </a:r>
            <a:r>
              <a:rPr lang="en-US" sz="2200" dirty="0"/>
              <a:t> when objects have approximately the same physical size, the larger object appears closer</a:t>
            </a:r>
          </a:p>
          <a:p>
            <a:pPr>
              <a:spcBef>
                <a:spcPct val="40000"/>
              </a:spcBef>
              <a:spcAft>
                <a:spcPct val="10000"/>
              </a:spcAft>
            </a:pPr>
            <a:r>
              <a:rPr lang="en-US" sz="2200" dirty="0">
                <a:solidFill>
                  <a:srgbClr val="FF0000"/>
                </a:solidFill>
              </a:rPr>
              <a:t>Relative height:</a:t>
            </a:r>
            <a:r>
              <a:rPr lang="en-US" sz="2200" dirty="0"/>
              <a:t> objects lower in the image appear closer</a:t>
            </a:r>
          </a:p>
          <a:p>
            <a:pPr>
              <a:spcBef>
                <a:spcPct val="40000"/>
              </a:spcBef>
              <a:spcAft>
                <a:spcPct val="10000"/>
              </a:spcAft>
            </a:pPr>
            <a:r>
              <a:rPr lang="en-US" sz="2200" dirty="0">
                <a:solidFill>
                  <a:srgbClr val="FF0000"/>
                </a:solidFill>
              </a:rPr>
              <a:t>Linear Perspective: </a:t>
            </a:r>
            <a:r>
              <a:rPr lang="en-US" sz="2200" dirty="0"/>
              <a:t>objects appear smaller as they recede into the distance</a:t>
            </a:r>
          </a:p>
          <a:p>
            <a:pPr lvl="1">
              <a:spcBef>
                <a:spcPct val="40000"/>
              </a:spcBef>
              <a:spcAft>
                <a:spcPct val="10000"/>
              </a:spcAft>
            </a:pPr>
            <a:r>
              <a:rPr lang="en-US" sz="2200" dirty="0"/>
              <a:t>texture gradients</a:t>
            </a:r>
          </a:p>
          <a:p>
            <a:pPr>
              <a:spcBef>
                <a:spcPct val="40000"/>
              </a:spcBef>
              <a:spcAft>
                <a:spcPct val="10000"/>
              </a:spcAft>
            </a:pPr>
            <a:r>
              <a:rPr lang="en-US" sz="2200" dirty="0">
                <a:solidFill>
                  <a:srgbClr val="FF0000"/>
                </a:solidFill>
              </a:rPr>
              <a:t>Aerial Perspective: </a:t>
            </a:r>
            <a:r>
              <a:rPr lang="en-US" sz="2200" dirty="0"/>
              <a:t>change in color and sharpness as object recede into the distance</a:t>
            </a:r>
          </a:p>
          <a:p>
            <a:pPr>
              <a:spcBef>
                <a:spcPct val="40000"/>
              </a:spcBef>
              <a:spcAft>
                <a:spcPct val="10000"/>
              </a:spcAft>
            </a:pPr>
            <a:r>
              <a:rPr lang="en-US" sz="2200" dirty="0">
                <a:solidFill>
                  <a:srgbClr val="FF0000"/>
                </a:solidFill>
              </a:rPr>
              <a:t>Illumination gradients: </a:t>
            </a:r>
            <a:r>
              <a:rPr lang="en-US" sz="2200" dirty="0"/>
              <a:t>gradients and shadow lend a sense of depth</a:t>
            </a:r>
          </a:p>
          <a:p>
            <a:endParaRPr lang="en-US" dirty="0"/>
          </a:p>
        </p:txBody>
      </p:sp>
    </p:spTree>
    <p:extLst>
      <p:ext uri="{BB962C8B-B14F-4D97-AF65-F5344CB8AC3E}">
        <p14:creationId xmlns:p14="http://schemas.microsoft.com/office/powerpoint/2010/main" val="379572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Pixel">
  <a:themeElements>
    <a:clrScheme name="Pixel 14">
      <a:dk1>
        <a:srgbClr val="000000"/>
      </a:dk1>
      <a:lt1>
        <a:srgbClr val="FFFFFF"/>
      </a:lt1>
      <a:dk2>
        <a:srgbClr val="000000"/>
      </a:dk2>
      <a:lt2>
        <a:srgbClr val="5A3287"/>
      </a:lt2>
      <a:accent1>
        <a:srgbClr val="B2B2B2"/>
      </a:accent1>
      <a:accent2>
        <a:srgbClr val="BFB8E6"/>
      </a:accent2>
      <a:accent3>
        <a:srgbClr val="FFFFFF"/>
      </a:accent3>
      <a:accent4>
        <a:srgbClr val="000000"/>
      </a:accent4>
      <a:accent5>
        <a:srgbClr val="D5D5D5"/>
      </a:accent5>
      <a:accent6>
        <a:srgbClr val="ADA6D0"/>
      </a:accent6>
      <a:hlink>
        <a:srgbClr val="643894"/>
      </a:hlink>
      <a:folHlink>
        <a:srgbClr val="D5D0EC"/>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
      <a:clrScheme name="Pixel 13">
        <a:dk1>
          <a:srgbClr val="000000"/>
        </a:dk1>
        <a:lt1>
          <a:srgbClr val="FFFFFF"/>
        </a:lt1>
        <a:dk2>
          <a:srgbClr val="000000"/>
        </a:dk2>
        <a:lt2>
          <a:srgbClr val="5A3287"/>
        </a:lt2>
        <a:accent1>
          <a:srgbClr val="B2B2B2"/>
        </a:accent1>
        <a:accent2>
          <a:srgbClr val="BFB8E6"/>
        </a:accent2>
        <a:accent3>
          <a:srgbClr val="FFFFFF"/>
        </a:accent3>
        <a:accent4>
          <a:srgbClr val="000000"/>
        </a:accent4>
        <a:accent5>
          <a:srgbClr val="D5D5D5"/>
        </a:accent5>
        <a:accent6>
          <a:srgbClr val="ADA6D0"/>
        </a:accent6>
        <a:hlink>
          <a:srgbClr val="7D46BA"/>
        </a:hlink>
        <a:folHlink>
          <a:srgbClr val="D5D0EC"/>
        </a:folHlink>
      </a:clrScheme>
      <a:clrMap bg1="lt1" tx1="dk1" bg2="lt2" tx2="dk2" accent1="accent1" accent2="accent2" accent3="accent3" accent4="accent4" accent5="accent5" accent6="accent6" hlink="hlink" folHlink="folHlink"/>
    </a:extraClrScheme>
    <a:extraClrScheme>
      <a:clrScheme name="Pixel 14">
        <a:dk1>
          <a:srgbClr val="000000"/>
        </a:dk1>
        <a:lt1>
          <a:srgbClr val="FFFFFF"/>
        </a:lt1>
        <a:dk2>
          <a:srgbClr val="000000"/>
        </a:dk2>
        <a:lt2>
          <a:srgbClr val="5A3287"/>
        </a:lt2>
        <a:accent1>
          <a:srgbClr val="B2B2B2"/>
        </a:accent1>
        <a:accent2>
          <a:srgbClr val="BFB8E6"/>
        </a:accent2>
        <a:accent3>
          <a:srgbClr val="FFFFFF"/>
        </a:accent3>
        <a:accent4>
          <a:srgbClr val="000000"/>
        </a:accent4>
        <a:accent5>
          <a:srgbClr val="D5D5D5"/>
        </a:accent5>
        <a:accent6>
          <a:srgbClr val="ADA6D0"/>
        </a:accent6>
        <a:hlink>
          <a:srgbClr val="643894"/>
        </a:hlink>
        <a:folHlink>
          <a:srgbClr val="D5D0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3251</TotalTime>
  <Words>3437</Words>
  <Application>Microsoft Macintosh PowerPoint</Application>
  <PresentationFormat>On-screen Show (4:3)</PresentationFormat>
  <Paragraphs>341</Paragraphs>
  <Slides>71</Slides>
  <Notes>9</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79" baseType="lpstr">
      <vt:lpstr>Arial</vt:lpstr>
      <vt:lpstr>Arial Black</vt:lpstr>
      <vt:lpstr>Calibri</vt:lpstr>
      <vt:lpstr>Symbol</vt:lpstr>
      <vt:lpstr>Times New Roman</vt:lpstr>
      <vt:lpstr>Wingdings</vt:lpstr>
      <vt:lpstr>Pixel</vt:lpstr>
      <vt:lpstr>Equation</vt:lpstr>
      <vt:lpstr>Vision and Brain</vt:lpstr>
      <vt:lpstr>Acknowledgments</vt:lpstr>
      <vt:lpstr>Outline (Ch. 5)</vt:lpstr>
      <vt:lpstr>Outline (Ch. 5)</vt:lpstr>
      <vt:lpstr>Depth: The Rouge Dimension</vt:lpstr>
      <vt:lpstr>Seeing Requires Work!</vt:lpstr>
      <vt:lpstr>Space the First Frontier</vt:lpstr>
      <vt:lpstr>Painting Pictures on the Retina</vt:lpstr>
      <vt:lpstr>Pictorial Cues to Distances</vt:lpstr>
      <vt:lpstr>Interposition</vt:lpstr>
      <vt:lpstr>Interposition</vt:lpstr>
      <vt:lpstr>Interposition</vt:lpstr>
      <vt:lpstr>Different viewpoint</vt:lpstr>
      <vt:lpstr>Aerial Perspective</vt:lpstr>
      <vt:lpstr>Aerial Perspective</vt:lpstr>
      <vt:lpstr>Absolute Size</vt:lpstr>
      <vt:lpstr>Relative Size</vt:lpstr>
      <vt:lpstr>Relative Size</vt:lpstr>
      <vt:lpstr>Absolute Size</vt:lpstr>
      <vt:lpstr>Relative Size</vt:lpstr>
      <vt:lpstr>Light and Surfaces</vt:lpstr>
      <vt:lpstr>Light and Surfaces</vt:lpstr>
      <vt:lpstr>Light and Surfaces</vt:lpstr>
      <vt:lpstr>Light and Surfaces</vt:lpstr>
      <vt:lpstr>Light and Surfaces</vt:lpstr>
      <vt:lpstr>Light and Surfaces</vt:lpstr>
      <vt:lpstr>Light and Surfaces</vt:lpstr>
      <vt:lpstr>Light and Surfaces</vt:lpstr>
      <vt:lpstr>Light and Surfaces</vt:lpstr>
      <vt:lpstr>The Effect of Perspective</vt:lpstr>
      <vt:lpstr>Texture Gradient</vt:lpstr>
      <vt:lpstr>Texture Gradients</vt:lpstr>
      <vt:lpstr>Edges</vt:lpstr>
      <vt:lpstr>Texture Edges</vt:lpstr>
      <vt:lpstr>Outline (Ch. 5)</vt:lpstr>
      <vt:lpstr>Motion: What Is It Good For?</vt:lpstr>
      <vt:lpstr>Temporal Contrast Sensitivity</vt:lpstr>
      <vt:lpstr>Motion Parallax  </vt:lpstr>
      <vt:lpstr>Optical Flow </vt:lpstr>
      <vt:lpstr>Motion Parallax &amp; Optical Flow </vt:lpstr>
      <vt:lpstr>Motion Parallax &amp; Optical Flow</vt:lpstr>
      <vt:lpstr>Motion Parallax &amp; Optical Flow</vt:lpstr>
      <vt:lpstr>Motion Parallax &amp; Optical Flow</vt:lpstr>
      <vt:lpstr>Pure Translation: will discuss in visual motion</vt:lpstr>
      <vt:lpstr>Motion Blur vs Focus Blur</vt:lpstr>
      <vt:lpstr>Motion Blur vs Focus Blur</vt:lpstr>
      <vt:lpstr>Shape from Motion</vt:lpstr>
      <vt:lpstr>Shape from Motion</vt:lpstr>
      <vt:lpstr>A Johansson Movie</vt:lpstr>
      <vt:lpstr>How Much Structure from How Much Motion</vt:lpstr>
      <vt:lpstr>Outline (Ch. 5)</vt:lpstr>
      <vt:lpstr>Stereopsis: Stereo Vision</vt:lpstr>
      <vt:lpstr>Prey Animals and Predators</vt:lpstr>
      <vt:lpstr>Stereo Geometry</vt:lpstr>
      <vt:lpstr>A Simple Stereo System</vt:lpstr>
      <vt:lpstr>Disparity Equation</vt:lpstr>
      <vt:lpstr>Disparity vs. Baseline</vt:lpstr>
      <vt:lpstr>Depth Accuracy</vt:lpstr>
      <vt:lpstr>Human Eye Stereo Geometry</vt:lpstr>
      <vt:lpstr>Cyclopean Image</vt:lpstr>
      <vt:lpstr>Few Important Observations</vt:lpstr>
      <vt:lpstr>Wide Baselines in the Animal Kingdom</vt:lpstr>
      <vt:lpstr>The Correspondence Problem</vt:lpstr>
      <vt:lpstr>Coarse-to-Fine Strategy</vt:lpstr>
      <vt:lpstr>3D Glasses, Movies &amp; Video</vt:lpstr>
      <vt:lpstr>Outline (Ch. 5)</vt:lpstr>
      <vt:lpstr>Shape from X</vt:lpstr>
      <vt:lpstr>How easily we are fooled</vt:lpstr>
      <vt:lpstr>Shape from Texture</vt:lpstr>
      <vt:lpstr>Shape from Shading</vt:lpstr>
      <vt:lpstr>Outline (Ch. 5)</vt:lpstr>
    </vt:vector>
  </TitlesOfParts>
  <Company>The City College of New York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Laura’s Presentation</dc:title>
  <dc:creator>CETL</dc:creator>
  <cp:lastModifiedBy>Zhigang Zhu</cp:lastModifiedBy>
  <cp:revision>502</cp:revision>
  <dcterms:created xsi:type="dcterms:W3CDTF">2008-11-17T19:02:03Z</dcterms:created>
  <dcterms:modified xsi:type="dcterms:W3CDTF">2023-01-18T21:12:31Z</dcterms:modified>
</cp:coreProperties>
</file>